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webextensions/webextension1.xml" ContentType="application/vnd.ms-office.webextension+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webextensions/taskpanes.xml" ContentType="application/vnd.ms-office.webextensiontaskpane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94" r:id="rId2"/>
  </p:sldIdLst>
  <p:sldSz cx="6858000" cy="9906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A032"/>
    <a:srgbClr val="F1DC75"/>
    <a:srgbClr val="21AAF5"/>
    <a:srgbClr val="91BDD5"/>
    <a:srgbClr val="FFFFFF"/>
    <a:srgbClr val="2F528F"/>
    <a:srgbClr val="4472C4"/>
    <a:srgbClr val="AD9A62"/>
    <a:srgbClr val="000000"/>
    <a:srgbClr val="D15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37EFA5-C1AC-457D-AB71-10217EB3E92E}" v="1" dt="2024-07-08T08:38:16.818"/>
    <p1510:client id="{AAA5BE14-F78E-44EF-BC2D-86A611B82936}" v="1" dt="2024-07-08T15:06:16.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5"/>
    <p:restoredTop sz="96327"/>
  </p:normalViewPr>
  <p:slideViewPr>
    <p:cSldViewPr snapToGrid="0" snapToObjects="1">
      <p:cViewPr varScale="1">
        <p:scale>
          <a:sx n="29" d="100"/>
          <a:sy n="29" d="100"/>
        </p:scale>
        <p:origin x="1422" y="7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6F05724C-A2FF-4947-9A47-FCC848685372}" type="datetimeFigureOut">
              <a:rPr lang="en-GB" smtClean="0"/>
              <a:t>08/07/2024</a:t>
            </a:fld>
            <a:endParaRPr lang="en-GB"/>
          </a:p>
        </p:txBody>
      </p:sp>
      <p:sp>
        <p:nvSpPr>
          <p:cNvPr id="4" name="Slide Image Placeholder 3"/>
          <p:cNvSpPr>
            <a:spLocks noGrp="1" noRot="1" noChangeAspect="1"/>
          </p:cNvSpPr>
          <p:nvPr>
            <p:ph type="sldImg" idx="2"/>
          </p:nvPr>
        </p:nvSpPr>
        <p:spPr>
          <a:xfrm>
            <a:off x="2239963" y="1241425"/>
            <a:ext cx="231933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FE4FCD5-E4A2-4D43-9143-BDF35FB8090A}" type="slidenum">
              <a:rPr lang="en-GB" smtClean="0"/>
              <a:t>‹#›</a:t>
            </a:fld>
            <a:endParaRPr lang="en-GB"/>
          </a:p>
        </p:txBody>
      </p:sp>
    </p:spTree>
    <p:extLst>
      <p:ext uri="{BB962C8B-B14F-4D97-AF65-F5344CB8AC3E}">
        <p14:creationId xmlns:p14="http://schemas.microsoft.com/office/powerpoint/2010/main" val="415677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E4FCD5-E4A2-4D43-9143-BDF35FB8090A}" type="slidenum">
              <a:rPr lang="en-GB" smtClean="0"/>
              <a:t>1</a:t>
            </a:fld>
            <a:endParaRPr lang="en-GB"/>
          </a:p>
        </p:txBody>
      </p:sp>
    </p:spTree>
    <p:extLst>
      <p:ext uri="{BB962C8B-B14F-4D97-AF65-F5344CB8AC3E}">
        <p14:creationId xmlns:p14="http://schemas.microsoft.com/office/powerpoint/2010/main" val="248241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5DA45DC-A7D9-0A47-B224-A1E8C811703F}"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418089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DA45DC-A7D9-0A47-B224-A1E8C811703F}"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20250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DA45DC-A7D9-0A47-B224-A1E8C811703F}"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4661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DA45DC-A7D9-0A47-B224-A1E8C811703F}"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35746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5DA45DC-A7D9-0A47-B224-A1E8C811703F}"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40339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5DA45DC-A7D9-0A47-B224-A1E8C811703F}"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84236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5DA45DC-A7D9-0A47-B224-A1E8C811703F}" type="datetimeFigureOut">
              <a:rPr lang="en-GB" smtClean="0"/>
              <a:t>08/07/2024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425065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5DA45DC-A7D9-0A47-B224-A1E8C811703F}" type="datetimeFigureOut">
              <a:rPr lang="en-GB" smtClean="0"/>
              <a:t>08/07/2024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2282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A45DC-A7D9-0A47-B224-A1E8C811703F}" type="datetimeFigureOut">
              <a:rPr lang="en-GB" smtClean="0"/>
              <a:t>08/07/2024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25164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5DA45DC-A7D9-0A47-B224-A1E8C811703F}"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113047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5DA45DC-A7D9-0A47-B224-A1E8C811703F}"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87533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5DA45DC-A7D9-0A47-B224-A1E8C811703F}" type="datetimeFigureOut">
              <a:rPr lang="en-GB" smtClean="0"/>
              <a:t>08/07/2024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0630871-4050-D147-AAD9-9D484D025851}" type="slidenum">
              <a:rPr lang="en-GB" smtClean="0"/>
              <a:t>‹#›</a:t>
            </a:fld>
            <a:endParaRPr lang="en-GB"/>
          </a:p>
        </p:txBody>
      </p:sp>
    </p:spTree>
    <p:extLst>
      <p:ext uri="{BB962C8B-B14F-4D97-AF65-F5344CB8AC3E}">
        <p14:creationId xmlns:p14="http://schemas.microsoft.com/office/powerpoint/2010/main" val="388295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Map&#10;&#10;Description automatically generated">
            <a:extLst>
              <a:ext uri="{FF2B5EF4-FFF2-40B4-BE49-F238E27FC236}">
                <a16:creationId xmlns:a16="http://schemas.microsoft.com/office/drawing/2014/main" id="{EFBC9BB1-8436-CD0F-82C5-C3C0397EA1D9}"/>
              </a:ext>
            </a:extLst>
          </p:cNvPr>
          <p:cNvPicPr>
            <a:picLocks noChangeAspect="1"/>
          </p:cNvPicPr>
          <p:nvPr/>
        </p:nvPicPr>
        <p:blipFill>
          <a:blip r:embed="rId3"/>
          <a:stretch>
            <a:fillRect/>
          </a:stretch>
        </p:blipFill>
        <p:spPr>
          <a:xfrm>
            <a:off x="445086" y="2842858"/>
            <a:ext cx="2706712" cy="4533686"/>
          </a:xfrm>
          <a:prstGeom prst="rect">
            <a:avLst/>
          </a:prstGeom>
        </p:spPr>
      </p:pic>
      <p:sp>
        <p:nvSpPr>
          <p:cNvPr id="36" name="Rectangle 35">
            <a:extLst>
              <a:ext uri="{FF2B5EF4-FFF2-40B4-BE49-F238E27FC236}">
                <a16:creationId xmlns:a16="http://schemas.microsoft.com/office/drawing/2014/main" id="{54776407-10B9-D6FC-AA56-71311F4B93F0}"/>
              </a:ext>
            </a:extLst>
          </p:cNvPr>
          <p:cNvSpPr/>
          <p:nvPr/>
        </p:nvSpPr>
        <p:spPr>
          <a:xfrm>
            <a:off x="3456306" y="4679020"/>
            <a:ext cx="3024461" cy="4812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1B97BFF-6645-9B06-6B66-767989984841}"/>
              </a:ext>
            </a:extLst>
          </p:cNvPr>
          <p:cNvSpPr txBox="1"/>
          <p:nvPr/>
        </p:nvSpPr>
        <p:spPr>
          <a:xfrm>
            <a:off x="3420492" y="4849646"/>
            <a:ext cx="3092116" cy="4708981"/>
          </a:xfrm>
          <a:prstGeom prst="rect">
            <a:avLst/>
          </a:prstGeom>
          <a:noFill/>
        </p:spPr>
        <p:txBody>
          <a:bodyPr wrap="square" rtlCol="0">
            <a:spAutoFit/>
          </a:bodyPr>
          <a:lstStyle/>
          <a:p>
            <a:r>
              <a:rPr lang="en-GB" sz="1200" dirty="0">
                <a:solidFill>
                  <a:srgbClr val="81A032"/>
                </a:solidFill>
              </a:rPr>
              <a:t>Positive impacts</a:t>
            </a:r>
          </a:p>
          <a:p>
            <a:pPr marL="171450" indent="-171450">
              <a:buFont typeface="Arial" panose="020B0604020202020204" pitchFamily="34" charset="0"/>
              <a:buChar char="•"/>
            </a:pPr>
            <a:r>
              <a:rPr lang="en-GB" sz="1200" dirty="0"/>
              <a:t>A significant improvement in the attractiveness of the seafront and beach due to nourishment and the wide promenade. </a:t>
            </a:r>
          </a:p>
          <a:p>
            <a:pPr marL="171450" indent="-171450">
              <a:buFont typeface="Arial" panose="020B0604020202020204" pitchFamily="34" charset="0"/>
              <a:buChar char="•"/>
            </a:pPr>
            <a:r>
              <a:rPr lang="en-GB" sz="1200" dirty="0"/>
              <a:t>Increased visitor numbers, and seafront businesses are thriving.</a:t>
            </a:r>
          </a:p>
          <a:p>
            <a:pPr marL="171450" indent="-171450">
              <a:buFont typeface="Arial" panose="020B0604020202020204" pitchFamily="34" charset="0"/>
              <a:buChar char="•"/>
            </a:pPr>
            <a:r>
              <a:rPr lang="en-GB" sz="1200" dirty="0"/>
              <a:t>The defences have withstood recent stormy winters.</a:t>
            </a:r>
          </a:p>
          <a:p>
            <a:pPr marL="171450" indent="-171450">
              <a:buFont typeface="Arial" panose="020B0604020202020204" pitchFamily="34" charset="0"/>
              <a:buChar char="•"/>
            </a:pPr>
            <a:r>
              <a:rPr lang="en-GB" sz="1200" dirty="0"/>
              <a:t>The harbour is better protected, benefiting the fishing industry and boat owners.</a:t>
            </a:r>
          </a:p>
          <a:p>
            <a:r>
              <a:rPr lang="en-GB" sz="1200" dirty="0">
                <a:solidFill>
                  <a:srgbClr val="C00000"/>
                </a:solidFill>
              </a:rPr>
              <a:t>Negative impacts</a:t>
            </a:r>
            <a:endParaRPr lang="en-GB" sz="1200" dirty="0"/>
          </a:p>
          <a:p>
            <a:pPr marL="171450" indent="-171450">
              <a:buFont typeface="Arial" panose="020B0604020202020204" pitchFamily="34" charset="0"/>
              <a:buChar char="•"/>
            </a:pPr>
            <a:r>
              <a:rPr lang="en-GB" sz="1200" dirty="0"/>
              <a:t>Conflicts have increased as visitor numbers have increased. Local people have experienced increased traffic congestion and litter due to increased tourism.</a:t>
            </a:r>
          </a:p>
          <a:p>
            <a:pPr marL="171450" indent="-171450">
              <a:buFont typeface="Arial" panose="020B0604020202020204" pitchFamily="34" charset="0"/>
              <a:buChar char="•"/>
            </a:pPr>
            <a:r>
              <a:rPr lang="en-GB" sz="1200" dirty="0"/>
              <a:t>Some feel the new coastal defences have spoilt the natural coastal landscape.</a:t>
            </a:r>
          </a:p>
          <a:p>
            <a:pPr marL="171450" indent="-171450">
              <a:buFont typeface="Arial" panose="020B0604020202020204" pitchFamily="34" charset="0"/>
              <a:buChar char="•"/>
            </a:pPr>
            <a:r>
              <a:rPr lang="en-GB" sz="1200" dirty="0"/>
              <a:t>The new defences may interfere with natural coastal processes affecting neighbouring stretches of coastline, causing conflicts elsewhere.</a:t>
            </a:r>
          </a:p>
          <a:p>
            <a:pPr marL="171450" indent="-171450">
              <a:buFont typeface="Arial" panose="020B0604020202020204" pitchFamily="34" charset="0"/>
              <a:buChar char="•"/>
            </a:pPr>
            <a:r>
              <a:rPr lang="en-GB" sz="1200" dirty="0"/>
              <a:t>Stabilizing cliffs that prevent landslides will reduce the number of fossils found in the area.</a:t>
            </a:r>
          </a:p>
        </p:txBody>
      </p:sp>
      <p:pic>
        <p:nvPicPr>
          <p:cNvPr id="30" name="Picture 29" descr="An aerial view of a city&#10;&#10;Description automatically generated">
            <a:extLst>
              <a:ext uri="{FF2B5EF4-FFF2-40B4-BE49-F238E27FC236}">
                <a16:creationId xmlns:a16="http://schemas.microsoft.com/office/drawing/2014/main" id="{4B117944-2E24-3763-2BDF-EA87568183BD}"/>
              </a:ext>
            </a:extLst>
          </p:cNvPr>
          <p:cNvPicPr>
            <a:picLocks noChangeAspect="1"/>
          </p:cNvPicPr>
          <p:nvPr/>
        </p:nvPicPr>
        <p:blipFill rotWithShape="1">
          <a:blip r:embed="rId4"/>
          <a:srcRect r="3217"/>
          <a:stretch/>
        </p:blipFill>
        <p:spPr>
          <a:xfrm>
            <a:off x="3481192" y="1392672"/>
            <a:ext cx="3001469" cy="2227747"/>
          </a:xfrm>
          <a:prstGeom prst="rect">
            <a:avLst/>
          </a:prstGeom>
        </p:spPr>
      </p:pic>
      <p:pic>
        <p:nvPicPr>
          <p:cNvPr id="8" name="Picture 7" descr="Qr code&#10;&#10;Description automatically generated">
            <a:extLst>
              <a:ext uri="{FF2B5EF4-FFF2-40B4-BE49-F238E27FC236}">
                <a16:creationId xmlns:a16="http://schemas.microsoft.com/office/drawing/2014/main" id="{32F2E586-2D39-FE6D-9F2D-E0B16F0B9299}"/>
              </a:ext>
            </a:extLst>
          </p:cNvPr>
          <p:cNvPicPr>
            <a:picLocks noChangeAspect="1"/>
          </p:cNvPicPr>
          <p:nvPr/>
        </p:nvPicPr>
        <p:blipFill>
          <a:blip r:embed="rId5"/>
          <a:stretch>
            <a:fillRect/>
          </a:stretch>
        </p:blipFill>
        <p:spPr>
          <a:xfrm>
            <a:off x="252647" y="258886"/>
            <a:ext cx="860068" cy="860068"/>
          </a:xfrm>
          <a:prstGeom prst="rect">
            <a:avLst/>
          </a:prstGeom>
        </p:spPr>
      </p:pic>
      <p:pic>
        <p:nvPicPr>
          <p:cNvPr id="99" name="Picture 98" descr="Qr code&#10;&#10;Description automatically generated">
            <a:extLst>
              <a:ext uri="{FF2B5EF4-FFF2-40B4-BE49-F238E27FC236}">
                <a16:creationId xmlns:a16="http://schemas.microsoft.com/office/drawing/2014/main" id="{162444D1-2D17-B95F-7328-A27987B7761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643212" y="243203"/>
            <a:ext cx="867545" cy="867545"/>
          </a:xfrm>
          <a:prstGeom prst="rect">
            <a:avLst/>
          </a:prstGeom>
        </p:spPr>
      </p:pic>
      <p:sp>
        <p:nvSpPr>
          <p:cNvPr id="6" name="TextBox 5">
            <a:extLst>
              <a:ext uri="{FF2B5EF4-FFF2-40B4-BE49-F238E27FC236}">
                <a16:creationId xmlns:a16="http://schemas.microsoft.com/office/drawing/2014/main" id="{63BED32E-52C5-ED79-FD23-5F1A62E4CBF4}"/>
              </a:ext>
            </a:extLst>
          </p:cNvPr>
          <p:cNvSpPr txBox="1"/>
          <p:nvPr/>
        </p:nvSpPr>
        <p:spPr>
          <a:xfrm>
            <a:off x="873085" y="97461"/>
            <a:ext cx="5175817" cy="707886"/>
          </a:xfrm>
          <a:prstGeom prst="rect">
            <a:avLst/>
          </a:prstGeom>
          <a:noFill/>
        </p:spPr>
        <p:txBody>
          <a:bodyPr wrap="square" rtlCol="0" anchor="ctr">
            <a:spAutoFit/>
          </a:bodyPr>
          <a:lstStyle/>
          <a:p>
            <a:pPr algn="ctr"/>
            <a:r>
              <a:rPr lang="en-GB" sz="4000" b="1" dirty="0">
                <a:solidFill>
                  <a:srgbClr val="81A032"/>
                </a:solidFill>
                <a:ea typeface="ItsaSketch" panose="02000603000000000000" pitchFamily="2" charset="0"/>
              </a:rPr>
              <a:t>Coastal Landscapes</a:t>
            </a:r>
          </a:p>
        </p:txBody>
      </p:sp>
      <p:sp>
        <p:nvSpPr>
          <p:cNvPr id="90" name="TextBox 89">
            <a:extLst>
              <a:ext uri="{FF2B5EF4-FFF2-40B4-BE49-F238E27FC236}">
                <a16:creationId xmlns:a16="http://schemas.microsoft.com/office/drawing/2014/main" id="{3CCB54E0-F617-4004-5305-C318470A107D}"/>
              </a:ext>
            </a:extLst>
          </p:cNvPr>
          <p:cNvSpPr txBox="1"/>
          <p:nvPr/>
        </p:nvSpPr>
        <p:spPr>
          <a:xfrm>
            <a:off x="1121034" y="971505"/>
            <a:ext cx="797156" cy="369332"/>
          </a:xfrm>
          <a:prstGeom prst="rect">
            <a:avLst/>
          </a:prstGeom>
          <a:noFill/>
        </p:spPr>
        <p:txBody>
          <a:bodyPr wrap="square" rtlCol="0">
            <a:spAutoFit/>
          </a:bodyPr>
          <a:lstStyle/>
          <a:p>
            <a:r>
              <a:rPr lang="en-GB" dirty="0"/>
              <a:t>read</a:t>
            </a:r>
          </a:p>
        </p:txBody>
      </p:sp>
      <p:sp>
        <p:nvSpPr>
          <p:cNvPr id="91" name="TextBox 90">
            <a:extLst>
              <a:ext uri="{FF2B5EF4-FFF2-40B4-BE49-F238E27FC236}">
                <a16:creationId xmlns:a16="http://schemas.microsoft.com/office/drawing/2014/main" id="{A862867F-51FB-AC31-D36E-1A5C09E9E505}"/>
              </a:ext>
            </a:extLst>
          </p:cNvPr>
          <p:cNvSpPr txBox="1"/>
          <p:nvPr/>
        </p:nvSpPr>
        <p:spPr>
          <a:xfrm>
            <a:off x="5050172" y="948641"/>
            <a:ext cx="797156" cy="369332"/>
          </a:xfrm>
          <a:prstGeom prst="rect">
            <a:avLst/>
          </a:prstGeom>
          <a:noFill/>
        </p:spPr>
        <p:txBody>
          <a:bodyPr wrap="square" rtlCol="0">
            <a:spAutoFit/>
          </a:bodyPr>
          <a:lstStyle/>
          <a:p>
            <a:r>
              <a:rPr lang="en-GB" dirty="0"/>
              <a:t>quiz</a:t>
            </a:r>
          </a:p>
        </p:txBody>
      </p:sp>
      <p:sp>
        <p:nvSpPr>
          <p:cNvPr id="92" name="Arc 91">
            <a:extLst>
              <a:ext uri="{FF2B5EF4-FFF2-40B4-BE49-F238E27FC236}">
                <a16:creationId xmlns:a16="http://schemas.microsoft.com/office/drawing/2014/main" id="{F823A1FE-4F63-FFC3-5831-FF4A171AD03A}"/>
              </a:ext>
            </a:extLst>
          </p:cNvPr>
          <p:cNvSpPr/>
          <p:nvPr/>
        </p:nvSpPr>
        <p:spPr>
          <a:xfrm>
            <a:off x="965250" y="991196"/>
            <a:ext cx="262194" cy="188870"/>
          </a:xfrm>
          <a:prstGeom prst="arc">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 name="Arc 92">
            <a:extLst>
              <a:ext uri="{FF2B5EF4-FFF2-40B4-BE49-F238E27FC236}">
                <a16:creationId xmlns:a16="http://schemas.microsoft.com/office/drawing/2014/main" id="{B0E0E6DF-B0CD-43A6-A4ED-D9EC73679A4C}"/>
              </a:ext>
            </a:extLst>
          </p:cNvPr>
          <p:cNvSpPr/>
          <p:nvPr/>
        </p:nvSpPr>
        <p:spPr>
          <a:xfrm flipH="1">
            <a:off x="5495584" y="950475"/>
            <a:ext cx="262194" cy="188870"/>
          </a:xfrm>
          <a:prstGeom prst="arc">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Rectangle 116">
            <a:extLst>
              <a:ext uri="{FF2B5EF4-FFF2-40B4-BE49-F238E27FC236}">
                <a16:creationId xmlns:a16="http://schemas.microsoft.com/office/drawing/2014/main" id="{6AC8637C-09ED-818F-55C9-F56352247A10}"/>
              </a:ext>
            </a:extLst>
          </p:cNvPr>
          <p:cNvSpPr/>
          <p:nvPr/>
        </p:nvSpPr>
        <p:spPr>
          <a:xfrm>
            <a:off x="466728" y="1273451"/>
            <a:ext cx="2849004" cy="3597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a:extLst>
              <a:ext uri="{FF2B5EF4-FFF2-40B4-BE49-F238E27FC236}">
                <a16:creationId xmlns:a16="http://schemas.microsoft.com/office/drawing/2014/main" id="{6BE5C74D-D4DA-B1B8-7664-E2FC82F85472}"/>
              </a:ext>
            </a:extLst>
          </p:cNvPr>
          <p:cNvSpPr txBox="1"/>
          <p:nvPr/>
        </p:nvSpPr>
        <p:spPr>
          <a:xfrm>
            <a:off x="606002" y="1266072"/>
            <a:ext cx="2379556" cy="369332"/>
          </a:xfrm>
          <a:prstGeom prst="rect">
            <a:avLst/>
          </a:prstGeom>
          <a:noFill/>
        </p:spPr>
        <p:txBody>
          <a:bodyPr wrap="square" rtlCol="0">
            <a:spAutoFit/>
          </a:bodyPr>
          <a:lstStyle/>
          <a:p>
            <a:r>
              <a:rPr lang="en-GB" b="1" dirty="0">
                <a:solidFill>
                  <a:schemeClr val="bg1"/>
                </a:solidFill>
              </a:rPr>
              <a:t>The Big Picture</a:t>
            </a:r>
          </a:p>
        </p:txBody>
      </p:sp>
      <p:sp>
        <p:nvSpPr>
          <p:cNvPr id="119" name="Oval 118">
            <a:extLst>
              <a:ext uri="{FF2B5EF4-FFF2-40B4-BE49-F238E27FC236}">
                <a16:creationId xmlns:a16="http://schemas.microsoft.com/office/drawing/2014/main" id="{9C104401-6DAB-54B8-A6E3-874CBFC2A64F}"/>
              </a:ext>
            </a:extLst>
          </p:cNvPr>
          <p:cNvSpPr/>
          <p:nvPr/>
        </p:nvSpPr>
        <p:spPr>
          <a:xfrm>
            <a:off x="284310" y="1267969"/>
            <a:ext cx="367200" cy="36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4F6491C3-16E0-EA4F-57A1-38E588E240BC}"/>
              </a:ext>
            </a:extLst>
          </p:cNvPr>
          <p:cNvSpPr txBox="1"/>
          <p:nvPr/>
        </p:nvSpPr>
        <p:spPr>
          <a:xfrm>
            <a:off x="1296189" y="1927470"/>
            <a:ext cx="1215291" cy="430887"/>
          </a:xfrm>
          <a:prstGeom prst="rect">
            <a:avLst/>
          </a:prstGeom>
          <a:noFill/>
        </p:spPr>
        <p:txBody>
          <a:bodyPr wrap="square" rtlCol="0">
            <a:spAutoFit/>
          </a:bodyPr>
          <a:lstStyle/>
          <a:p>
            <a:pPr algn="ctr"/>
            <a:r>
              <a:rPr lang="en-GB" sz="1100" b="1" dirty="0"/>
              <a:t>Coastal Landscapes</a:t>
            </a:r>
          </a:p>
        </p:txBody>
      </p:sp>
      <p:pic>
        <p:nvPicPr>
          <p:cNvPr id="46" name="Graphic 45">
            <a:extLst>
              <a:ext uri="{FF2B5EF4-FFF2-40B4-BE49-F238E27FC236}">
                <a16:creationId xmlns:a16="http://schemas.microsoft.com/office/drawing/2014/main" id="{7A189E79-F05E-A8F7-7A62-0870E47EC9A8}"/>
              </a:ext>
            </a:extLst>
          </p:cNvPr>
          <p:cNvPicPr>
            <a:picLocks/>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5827" y="1282896"/>
            <a:ext cx="336859" cy="336859"/>
          </a:xfrm>
          <a:prstGeom prst="rect">
            <a:avLst/>
          </a:prstGeom>
        </p:spPr>
      </p:pic>
      <p:sp>
        <p:nvSpPr>
          <p:cNvPr id="138" name="TextBox 137">
            <a:extLst>
              <a:ext uri="{FF2B5EF4-FFF2-40B4-BE49-F238E27FC236}">
                <a16:creationId xmlns:a16="http://schemas.microsoft.com/office/drawing/2014/main" id="{70ECDF27-8EEA-86CB-8C28-B44CD6512D0C}"/>
              </a:ext>
            </a:extLst>
          </p:cNvPr>
          <p:cNvSpPr txBox="1"/>
          <p:nvPr/>
        </p:nvSpPr>
        <p:spPr>
          <a:xfrm>
            <a:off x="2138165" y="1678281"/>
            <a:ext cx="1282914" cy="253916"/>
          </a:xfrm>
          <a:prstGeom prst="rect">
            <a:avLst/>
          </a:prstGeom>
          <a:noFill/>
        </p:spPr>
        <p:txBody>
          <a:bodyPr wrap="square" rtlCol="0">
            <a:spAutoFit/>
          </a:bodyPr>
          <a:lstStyle/>
          <a:p>
            <a:r>
              <a:rPr lang="en-GB" sz="1050" b="1" i="1" dirty="0"/>
              <a:t>coastal landforms*</a:t>
            </a:r>
            <a:endParaRPr lang="en-GB" sz="1200" dirty="0"/>
          </a:p>
        </p:txBody>
      </p:sp>
      <p:sp>
        <p:nvSpPr>
          <p:cNvPr id="139" name="TextBox 138">
            <a:extLst>
              <a:ext uri="{FF2B5EF4-FFF2-40B4-BE49-F238E27FC236}">
                <a16:creationId xmlns:a16="http://schemas.microsoft.com/office/drawing/2014/main" id="{7487414B-96C8-702D-0515-A873CE2C8A41}"/>
              </a:ext>
            </a:extLst>
          </p:cNvPr>
          <p:cNvSpPr txBox="1"/>
          <p:nvPr/>
        </p:nvSpPr>
        <p:spPr>
          <a:xfrm>
            <a:off x="2411326" y="2280013"/>
            <a:ext cx="945444" cy="261610"/>
          </a:xfrm>
          <a:prstGeom prst="rect">
            <a:avLst/>
          </a:prstGeom>
          <a:noFill/>
        </p:spPr>
        <p:txBody>
          <a:bodyPr wrap="square" rtlCol="0">
            <a:spAutoFit/>
          </a:bodyPr>
          <a:lstStyle/>
          <a:p>
            <a:r>
              <a:rPr lang="en-GB" sz="1050" b="1" i="1" dirty="0"/>
              <a:t>case study</a:t>
            </a:r>
            <a:endParaRPr lang="en-GB" sz="1200" b="1" dirty="0"/>
          </a:p>
        </p:txBody>
      </p:sp>
      <p:sp>
        <p:nvSpPr>
          <p:cNvPr id="140" name="Arc 139">
            <a:extLst>
              <a:ext uri="{FF2B5EF4-FFF2-40B4-BE49-F238E27FC236}">
                <a16:creationId xmlns:a16="http://schemas.microsoft.com/office/drawing/2014/main" id="{2CB4EFFA-A32D-2EAD-D4B6-361AC00E63E5}"/>
              </a:ext>
            </a:extLst>
          </p:cNvPr>
          <p:cNvSpPr/>
          <p:nvPr/>
        </p:nvSpPr>
        <p:spPr>
          <a:xfrm rot="10800000" flipV="1">
            <a:off x="1147789" y="2146790"/>
            <a:ext cx="472077" cy="384645"/>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7" name="TextBox 146">
            <a:extLst>
              <a:ext uri="{FF2B5EF4-FFF2-40B4-BE49-F238E27FC236}">
                <a16:creationId xmlns:a16="http://schemas.microsoft.com/office/drawing/2014/main" id="{83274C97-0176-E7F2-1FD5-9711361E79DF}"/>
              </a:ext>
            </a:extLst>
          </p:cNvPr>
          <p:cNvSpPr txBox="1"/>
          <p:nvPr/>
        </p:nvSpPr>
        <p:spPr>
          <a:xfrm>
            <a:off x="263145" y="2276625"/>
            <a:ext cx="1683108" cy="253916"/>
          </a:xfrm>
          <a:prstGeom prst="rect">
            <a:avLst/>
          </a:prstGeom>
          <a:noFill/>
        </p:spPr>
        <p:txBody>
          <a:bodyPr wrap="square" rtlCol="0">
            <a:spAutoFit/>
          </a:bodyPr>
          <a:lstStyle/>
          <a:p>
            <a:r>
              <a:rPr lang="en-GB" sz="1050" b="1" i="1" dirty="0"/>
              <a:t>coastal management*</a:t>
            </a:r>
            <a:endParaRPr lang="en-GB" sz="1200" b="1" dirty="0"/>
          </a:p>
        </p:txBody>
      </p:sp>
      <p:sp>
        <p:nvSpPr>
          <p:cNvPr id="148" name="Arc 147">
            <a:extLst>
              <a:ext uri="{FF2B5EF4-FFF2-40B4-BE49-F238E27FC236}">
                <a16:creationId xmlns:a16="http://schemas.microsoft.com/office/drawing/2014/main" id="{B8379A40-EFBE-7449-264A-CF99EF1AC3BD}"/>
              </a:ext>
            </a:extLst>
          </p:cNvPr>
          <p:cNvSpPr/>
          <p:nvPr/>
        </p:nvSpPr>
        <p:spPr>
          <a:xfrm rot="10800000">
            <a:off x="1147789" y="1684704"/>
            <a:ext cx="472077" cy="384645"/>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TextBox 148">
            <a:extLst>
              <a:ext uri="{FF2B5EF4-FFF2-40B4-BE49-F238E27FC236}">
                <a16:creationId xmlns:a16="http://schemas.microsoft.com/office/drawing/2014/main" id="{F30849FA-0148-DD28-569F-C19A74141833}"/>
              </a:ext>
            </a:extLst>
          </p:cNvPr>
          <p:cNvSpPr txBox="1"/>
          <p:nvPr/>
        </p:nvSpPr>
        <p:spPr>
          <a:xfrm>
            <a:off x="244222" y="1668316"/>
            <a:ext cx="1791417" cy="253916"/>
          </a:xfrm>
          <a:prstGeom prst="rect">
            <a:avLst/>
          </a:prstGeom>
          <a:noFill/>
        </p:spPr>
        <p:txBody>
          <a:bodyPr wrap="square" rtlCol="0">
            <a:spAutoFit/>
          </a:bodyPr>
          <a:lstStyle/>
          <a:p>
            <a:r>
              <a:rPr lang="en-GB" sz="1050" b="1" i="1" dirty="0"/>
              <a:t>physical processes</a:t>
            </a:r>
            <a:endParaRPr lang="en-GB" sz="1200" b="1" dirty="0"/>
          </a:p>
        </p:txBody>
      </p:sp>
      <p:sp>
        <p:nvSpPr>
          <p:cNvPr id="150" name="Arc 149">
            <a:extLst>
              <a:ext uri="{FF2B5EF4-FFF2-40B4-BE49-F238E27FC236}">
                <a16:creationId xmlns:a16="http://schemas.microsoft.com/office/drawing/2014/main" id="{1E3CD976-7E26-ED41-644C-EFFE7DD8409F}"/>
              </a:ext>
            </a:extLst>
          </p:cNvPr>
          <p:cNvSpPr/>
          <p:nvPr/>
        </p:nvSpPr>
        <p:spPr>
          <a:xfrm rot="10800000" flipH="1" flipV="1">
            <a:off x="2179545" y="2148563"/>
            <a:ext cx="472077" cy="384645"/>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1" name="Arc 150">
            <a:extLst>
              <a:ext uri="{FF2B5EF4-FFF2-40B4-BE49-F238E27FC236}">
                <a16:creationId xmlns:a16="http://schemas.microsoft.com/office/drawing/2014/main" id="{68532FB0-ABD7-B226-84F0-FB493920E55F}"/>
              </a:ext>
            </a:extLst>
          </p:cNvPr>
          <p:cNvSpPr/>
          <p:nvPr/>
        </p:nvSpPr>
        <p:spPr>
          <a:xfrm rot="10800000" flipH="1">
            <a:off x="2179545" y="1686477"/>
            <a:ext cx="472077" cy="384645"/>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ectangle 10">
            <a:extLst>
              <a:ext uri="{FF2B5EF4-FFF2-40B4-BE49-F238E27FC236}">
                <a16:creationId xmlns:a16="http://schemas.microsoft.com/office/drawing/2014/main" id="{FCD0C56B-4A38-6B0F-A789-8331901D8A34}"/>
              </a:ext>
            </a:extLst>
          </p:cNvPr>
          <p:cNvSpPr/>
          <p:nvPr/>
        </p:nvSpPr>
        <p:spPr>
          <a:xfrm>
            <a:off x="466728" y="2599350"/>
            <a:ext cx="2849004" cy="3597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8940295-3C81-A5B1-732D-3752FA4154BF}"/>
              </a:ext>
            </a:extLst>
          </p:cNvPr>
          <p:cNvSpPr txBox="1"/>
          <p:nvPr/>
        </p:nvSpPr>
        <p:spPr>
          <a:xfrm>
            <a:off x="606002" y="2591971"/>
            <a:ext cx="2642230" cy="369332"/>
          </a:xfrm>
          <a:prstGeom prst="rect">
            <a:avLst/>
          </a:prstGeom>
          <a:noFill/>
        </p:spPr>
        <p:txBody>
          <a:bodyPr wrap="square" rtlCol="0">
            <a:spAutoFit/>
          </a:bodyPr>
          <a:lstStyle/>
          <a:p>
            <a:r>
              <a:rPr lang="en-GB" b="1" dirty="0">
                <a:solidFill>
                  <a:schemeClr val="bg1"/>
                </a:solidFill>
              </a:rPr>
              <a:t>Reason for Management</a:t>
            </a:r>
          </a:p>
        </p:txBody>
      </p:sp>
      <p:sp>
        <p:nvSpPr>
          <p:cNvPr id="13" name="Oval 12">
            <a:extLst>
              <a:ext uri="{FF2B5EF4-FFF2-40B4-BE49-F238E27FC236}">
                <a16:creationId xmlns:a16="http://schemas.microsoft.com/office/drawing/2014/main" id="{2E87AFDB-BA8A-B4E1-EBAA-3998E5259C0D}"/>
              </a:ext>
            </a:extLst>
          </p:cNvPr>
          <p:cNvSpPr/>
          <p:nvPr/>
        </p:nvSpPr>
        <p:spPr>
          <a:xfrm>
            <a:off x="284310" y="2593868"/>
            <a:ext cx="367200" cy="36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D975BB2-55E0-C8C0-424A-A8B55F9C205B}"/>
              </a:ext>
            </a:extLst>
          </p:cNvPr>
          <p:cNvSpPr/>
          <p:nvPr/>
        </p:nvSpPr>
        <p:spPr>
          <a:xfrm>
            <a:off x="3644174" y="4541065"/>
            <a:ext cx="2833724" cy="3597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28DEB59-DA11-108E-448E-B1FCED2A20DE}"/>
              </a:ext>
            </a:extLst>
          </p:cNvPr>
          <p:cNvSpPr txBox="1"/>
          <p:nvPr/>
        </p:nvSpPr>
        <p:spPr>
          <a:xfrm>
            <a:off x="3783448" y="4533686"/>
            <a:ext cx="2379556" cy="369332"/>
          </a:xfrm>
          <a:prstGeom prst="rect">
            <a:avLst/>
          </a:prstGeom>
          <a:noFill/>
        </p:spPr>
        <p:txBody>
          <a:bodyPr wrap="square" rtlCol="0">
            <a:spAutoFit/>
          </a:bodyPr>
          <a:lstStyle/>
          <a:p>
            <a:r>
              <a:rPr lang="en-GB" b="1" dirty="0">
                <a:solidFill>
                  <a:schemeClr val="bg1"/>
                </a:solidFill>
              </a:rPr>
              <a:t>Effects and Conflicts</a:t>
            </a:r>
          </a:p>
        </p:txBody>
      </p:sp>
      <p:sp>
        <p:nvSpPr>
          <p:cNvPr id="25" name="Oval 24">
            <a:extLst>
              <a:ext uri="{FF2B5EF4-FFF2-40B4-BE49-F238E27FC236}">
                <a16:creationId xmlns:a16="http://schemas.microsoft.com/office/drawing/2014/main" id="{30E58C8D-3D06-8BC1-A2D7-ADE1C78541CF}"/>
              </a:ext>
            </a:extLst>
          </p:cNvPr>
          <p:cNvSpPr/>
          <p:nvPr/>
        </p:nvSpPr>
        <p:spPr>
          <a:xfrm>
            <a:off x="3461756" y="4535583"/>
            <a:ext cx="367200" cy="36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A4D96CA-5806-83C3-C974-8D9BBD0BAED5}"/>
              </a:ext>
            </a:extLst>
          </p:cNvPr>
          <p:cNvSpPr/>
          <p:nvPr/>
        </p:nvSpPr>
        <p:spPr>
          <a:xfrm>
            <a:off x="3503559" y="4618980"/>
            <a:ext cx="285196" cy="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AB335848-3ED5-6639-88BF-89F8C949613C}"/>
              </a:ext>
            </a:extLst>
          </p:cNvPr>
          <p:cNvSpPr/>
          <p:nvPr/>
        </p:nvSpPr>
        <p:spPr>
          <a:xfrm>
            <a:off x="3648929" y="1265470"/>
            <a:ext cx="2833724" cy="3597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BA2DC46B-A6BB-0A4F-AC9F-288EC812E8B1}"/>
              </a:ext>
            </a:extLst>
          </p:cNvPr>
          <p:cNvSpPr txBox="1"/>
          <p:nvPr/>
        </p:nvSpPr>
        <p:spPr>
          <a:xfrm>
            <a:off x="3788203" y="1258091"/>
            <a:ext cx="2379556" cy="369332"/>
          </a:xfrm>
          <a:prstGeom prst="rect">
            <a:avLst/>
          </a:prstGeom>
          <a:noFill/>
        </p:spPr>
        <p:txBody>
          <a:bodyPr wrap="square" rtlCol="0">
            <a:spAutoFit/>
          </a:bodyPr>
          <a:lstStyle/>
          <a:p>
            <a:r>
              <a:rPr lang="en-GB" b="1" dirty="0">
                <a:solidFill>
                  <a:schemeClr val="bg1"/>
                </a:solidFill>
              </a:rPr>
              <a:t>Management Strategy</a:t>
            </a:r>
          </a:p>
        </p:txBody>
      </p:sp>
      <p:sp>
        <p:nvSpPr>
          <p:cNvPr id="45" name="Oval 44">
            <a:extLst>
              <a:ext uri="{FF2B5EF4-FFF2-40B4-BE49-F238E27FC236}">
                <a16:creationId xmlns:a16="http://schemas.microsoft.com/office/drawing/2014/main" id="{40CF1E4D-E517-C2DF-120C-7D23B241E158}"/>
              </a:ext>
            </a:extLst>
          </p:cNvPr>
          <p:cNvSpPr/>
          <p:nvPr/>
        </p:nvSpPr>
        <p:spPr>
          <a:xfrm>
            <a:off x="3466511" y="1259988"/>
            <a:ext cx="367200" cy="36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0D37F9D7-424A-A349-0105-C684D503FF22}"/>
              </a:ext>
            </a:extLst>
          </p:cNvPr>
          <p:cNvSpPr/>
          <p:nvPr/>
        </p:nvSpPr>
        <p:spPr>
          <a:xfrm>
            <a:off x="3508314" y="1343385"/>
            <a:ext cx="285196" cy="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AA79EF45-A044-4CA9-CDFC-76DD92E7D9B8}"/>
              </a:ext>
            </a:extLst>
          </p:cNvPr>
          <p:cNvSpPr txBox="1"/>
          <p:nvPr/>
        </p:nvSpPr>
        <p:spPr>
          <a:xfrm>
            <a:off x="228378" y="7058550"/>
            <a:ext cx="3204519" cy="2492990"/>
          </a:xfrm>
          <a:prstGeom prst="rect">
            <a:avLst/>
          </a:prstGeom>
          <a:noFill/>
        </p:spPr>
        <p:txBody>
          <a:bodyPr wrap="square" rtlCol="0">
            <a:spAutoFit/>
          </a:bodyPr>
          <a:lstStyle/>
          <a:p>
            <a:r>
              <a:rPr lang="en-GB" sz="1200" dirty="0"/>
              <a:t>Lyme Regis is a small coastal town on the south coast of England. It lies on the Jurassic Coast. The town is a popular tourist destination in the summer. The town requires coastal management because: </a:t>
            </a:r>
          </a:p>
          <a:p>
            <a:pPr marL="171450" indent="-171450">
              <a:buFont typeface="Arial" panose="020B0604020202020204" pitchFamily="34" charset="0"/>
              <a:buChar char="•"/>
            </a:pPr>
            <a:r>
              <a:rPr lang="en-GB" sz="1200" dirty="0"/>
              <a:t>The coast at Lyme Regis experiences rapid erosion due to high energy waves from the south west and the weak geology of the cliffs. Therefore, houses, roads and farmland are at risk of cliff landslides.</a:t>
            </a:r>
          </a:p>
          <a:p>
            <a:pPr marL="171450" indent="-171450">
              <a:buFont typeface="Arial" panose="020B0604020202020204" pitchFamily="34" charset="0"/>
              <a:buChar char="•"/>
            </a:pPr>
            <a:r>
              <a:rPr lang="en-GB" sz="1200" dirty="0"/>
              <a:t>Tourist numbers were down due to the lack of beach, with waves eroding much of the beach.</a:t>
            </a:r>
          </a:p>
        </p:txBody>
      </p:sp>
      <p:sp>
        <p:nvSpPr>
          <p:cNvPr id="66" name="TextBox 65">
            <a:extLst>
              <a:ext uri="{FF2B5EF4-FFF2-40B4-BE49-F238E27FC236}">
                <a16:creationId xmlns:a16="http://schemas.microsoft.com/office/drawing/2014/main" id="{1ACC973F-F370-8DB0-F6D2-8B309A1E1D04}"/>
              </a:ext>
            </a:extLst>
          </p:cNvPr>
          <p:cNvSpPr txBox="1"/>
          <p:nvPr/>
        </p:nvSpPr>
        <p:spPr>
          <a:xfrm>
            <a:off x="3414569" y="3559397"/>
            <a:ext cx="3204519" cy="1015663"/>
          </a:xfrm>
          <a:prstGeom prst="rect">
            <a:avLst/>
          </a:prstGeom>
          <a:noFill/>
        </p:spPr>
        <p:txBody>
          <a:bodyPr wrap="square" rtlCol="0">
            <a:spAutoFit/>
          </a:bodyPr>
          <a:lstStyle/>
          <a:p>
            <a:r>
              <a:rPr lang="en-GB" sz="1200" dirty="0"/>
              <a:t>The local government developed a plan to manage the coastline at Lyme Regis called the Lyme Regis Environmental Improvement Scheme and has been completed in stages between 1990 and 2015.</a:t>
            </a:r>
          </a:p>
        </p:txBody>
      </p:sp>
      <p:sp>
        <p:nvSpPr>
          <p:cNvPr id="68" name="TextBox 67">
            <a:extLst>
              <a:ext uri="{FF2B5EF4-FFF2-40B4-BE49-F238E27FC236}">
                <a16:creationId xmlns:a16="http://schemas.microsoft.com/office/drawing/2014/main" id="{42E0FD96-DDAD-A524-0622-3E8716A41447}"/>
              </a:ext>
            </a:extLst>
          </p:cNvPr>
          <p:cNvSpPr txBox="1"/>
          <p:nvPr/>
        </p:nvSpPr>
        <p:spPr>
          <a:xfrm>
            <a:off x="5026357" y="2812341"/>
            <a:ext cx="1404597" cy="861774"/>
          </a:xfrm>
          <a:prstGeom prst="rect">
            <a:avLst/>
          </a:prstGeom>
          <a:noFill/>
        </p:spPr>
        <p:txBody>
          <a:bodyPr wrap="square" rtlCol="0">
            <a:spAutoFit/>
          </a:bodyPr>
          <a:lstStyle/>
          <a:p>
            <a:pPr algn="ctr"/>
            <a:r>
              <a:rPr lang="en-GB" sz="1000" dirty="0">
                <a:solidFill>
                  <a:schemeClr val="bg1"/>
                </a:solidFill>
              </a:rPr>
              <a:t>Rock armour to protect the harbour wall (the Cobb) and at the eastern end of the town.</a:t>
            </a:r>
          </a:p>
        </p:txBody>
      </p:sp>
      <p:pic>
        <p:nvPicPr>
          <p:cNvPr id="2" name="Graphic 1">
            <a:extLst>
              <a:ext uri="{FF2B5EF4-FFF2-40B4-BE49-F238E27FC236}">
                <a16:creationId xmlns:a16="http://schemas.microsoft.com/office/drawing/2014/main" id="{9CF456B9-511B-5F93-5D18-7858A316720B}"/>
              </a:ext>
            </a:extLst>
          </p:cNvPr>
          <p:cNvPicPr>
            <a:picLocks/>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38457" y="2637176"/>
            <a:ext cx="278921" cy="278921"/>
          </a:xfrm>
          <a:prstGeom prst="rect">
            <a:avLst/>
          </a:prstGeom>
        </p:spPr>
      </p:pic>
      <p:pic>
        <p:nvPicPr>
          <p:cNvPr id="3" name="Graphic 2">
            <a:extLst>
              <a:ext uri="{FF2B5EF4-FFF2-40B4-BE49-F238E27FC236}">
                <a16:creationId xmlns:a16="http://schemas.microsoft.com/office/drawing/2014/main" id="{2EEBB5A3-48D3-AC62-B473-B4A7860A9E43}"/>
              </a:ext>
            </a:extLst>
          </p:cNvPr>
          <p:cNvPicPr>
            <a:picLocks/>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514126" y="1312380"/>
            <a:ext cx="253176" cy="253176"/>
          </a:xfrm>
          <a:prstGeom prst="rect">
            <a:avLst/>
          </a:prstGeom>
        </p:spPr>
      </p:pic>
      <p:pic>
        <p:nvPicPr>
          <p:cNvPr id="4" name="Graphic 3">
            <a:extLst>
              <a:ext uri="{FF2B5EF4-FFF2-40B4-BE49-F238E27FC236}">
                <a16:creationId xmlns:a16="http://schemas.microsoft.com/office/drawing/2014/main" id="{CDDBA3E9-D85A-DE88-16D2-F88F7CBF7EC8}"/>
              </a:ext>
            </a:extLst>
          </p:cNvPr>
          <p:cNvPicPr>
            <a:picLocks/>
          </p:cNvPicPr>
          <p:nvPr/>
        </p:nvPicPr>
        <p:blipFill>
          <a:blip r:embed="rId13" cstate="hq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537453" y="4618980"/>
            <a:ext cx="217178" cy="217178"/>
          </a:xfrm>
          <a:prstGeom prst="rect">
            <a:avLst/>
          </a:prstGeom>
        </p:spPr>
      </p:pic>
      <p:sp>
        <p:nvSpPr>
          <p:cNvPr id="7" name="TextBox 6">
            <a:extLst>
              <a:ext uri="{FF2B5EF4-FFF2-40B4-BE49-F238E27FC236}">
                <a16:creationId xmlns:a16="http://schemas.microsoft.com/office/drawing/2014/main" id="{6F23B806-9220-036A-1BCE-4C598642D05A}"/>
              </a:ext>
            </a:extLst>
          </p:cNvPr>
          <p:cNvSpPr txBox="1"/>
          <p:nvPr/>
        </p:nvSpPr>
        <p:spPr>
          <a:xfrm>
            <a:off x="1502835" y="629972"/>
            <a:ext cx="3916315" cy="400110"/>
          </a:xfrm>
          <a:prstGeom prst="rect">
            <a:avLst/>
          </a:prstGeom>
          <a:noFill/>
        </p:spPr>
        <p:txBody>
          <a:bodyPr wrap="square" rtlCol="0" anchor="ctr">
            <a:spAutoFit/>
          </a:bodyPr>
          <a:lstStyle/>
          <a:p>
            <a:pPr algn="ctr"/>
            <a:r>
              <a:rPr lang="en-GB" sz="2000" b="1" dirty="0">
                <a:ea typeface="ItsaSketch" panose="02000603000000000000" pitchFamily="2" charset="0"/>
              </a:rPr>
              <a:t>Lyme Regis – Coastal Management</a:t>
            </a:r>
          </a:p>
        </p:txBody>
      </p:sp>
      <p:sp>
        <p:nvSpPr>
          <p:cNvPr id="10" name="TextBox 9">
            <a:extLst>
              <a:ext uri="{FF2B5EF4-FFF2-40B4-BE49-F238E27FC236}">
                <a16:creationId xmlns:a16="http://schemas.microsoft.com/office/drawing/2014/main" id="{8CFDEE35-0D18-CDD3-C6D2-5112D750588C}"/>
              </a:ext>
            </a:extLst>
          </p:cNvPr>
          <p:cNvSpPr txBox="1"/>
          <p:nvPr/>
        </p:nvSpPr>
        <p:spPr>
          <a:xfrm>
            <a:off x="3937668" y="2294066"/>
            <a:ext cx="1148125" cy="246221"/>
          </a:xfrm>
          <a:prstGeom prst="rect">
            <a:avLst/>
          </a:prstGeom>
          <a:noFill/>
        </p:spPr>
        <p:txBody>
          <a:bodyPr wrap="square" rtlCol="0">
            <a:spAutoFit/>
          </a:bodyPr>
          <a:lstStyle/>
          <a:p>
            <a:pPr algn="ctr"/>
            <a:r>
              <a:rPr lang="en-GB" sz="1000" dirty="0">
                <a:solidFill>
                  <a:schemeClr val="bg1"/>
                </a:solidFill>
              </a:rPr>
              <a:t>New sea walls</a:t>
            </a:r>
          </a:p>
        </p:txBody>
      </p:sp>
      <p:sp>
        <p:nvSpPr>
          <p:cNvPr id="14" name="TextBox 13">
            <a:extLst>
              <a:ext uri="{FF2B5EF4-FFF2-40B4-BE49-F238E27FC236}">
                <a16:creationId xmlns:a16="http://schemas.microsoft.com/office/drawing/2014/main" id="{5480A365-921D-5604-A4CB-922F68CCDD60}"/>
              </a:ext>
            </a:extLst>
          </p:cNvPr>
          <p:cNvSpPr txBox="1"/>
          <p:nvPr/>
        </p:nvSpPr>
        <p:spPr>
          <a:xfrm>
            <a:off x="3421079" y="1634040"/>
            <a:ext cx="1937357" cy="553998"/>
          </a:xfrm>
          <a:prstGeom prst="rect">
            <a:avLst/>
          </a:prstGeom>
          <a:noFill/>
        </p:spPr>
        <p:txBody>
          <a:bodyPr wrap="square" rtlCol="0">
            <a:spAutoFit/>
          </a:bodyPr>
          <a:lstStyle/>
          <a:p>
            <a:pPr algn="ctr"/>
            <a:r>
              <a:rPr lang="en-GB" sz="1000" dirty="0">
                <a:solidFill>
                  <a:schemeClr val="bg1"/>
                </a:solidFill>
              </a:rPr>
              <a:t>Nailing and drainage of the cliffs  with some reprofiling to stabilise and improve drainage. </a:t>
            </a:r>
          </a:p>
        </p:txBody>
      </p:sp>
      <p:cxnSp>
        <p:nvCxnSpPr>
          <p:cNvPr id="33" name="Straight Connector 32">
            <a:extLst>
              <a:ext uri="{FF2B5EF4-FFF2-40B4-BE49-F238E27FC236}">
                <a16:creationId xmlns:a16="http://schemas.microsoft.com/office/drawing/2014/main" id="{F490F1E7-DA1F-40F1-0D6F-E932D6613307}"/>
              </a:ext>
            </a:extLst>
          </p:cNvPr>
          <p:cNvCxnSpPr>
            <a:cxnSpLocks/>
          </p:cNvCxnSpPr>
          <p:nvPr/>
        </p:nvCxnSpPr>
        <p:spPr>
          <a:xfrm flipH="1">
            <a:off x="5281308" y="1915482"/>
            <a:ext cx="361904" cy="0"/>
          </a:xfrm>
          <a:prstGeom prst="line">
            <a:avLst/>
          </a:prstGeom>
          <a:ln w="158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4AAE2B8-3605-73FE-ADB3-332ECB783B9E}"/>
              </a:ext>
            </a:extLst>
          </p:cNvPr>
          <p:cNvCxnSpPr>
            <a:cxnSpLocks/>
          </p:cNvCxnSpPr>
          <p:nvPr/>
        </p:nvCxnSpPr>
        <p:spPr>
          <a:xfrm flipV="1">
            <a:off x="5190208" y="3238699"/>
            <a:ext cx="0" cy="197659"/>
          </a:xfrm>
          <a:prstGeom prst="line">
            <a:avLst/>
          </a:prstGeom>
          <a:ln w="158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1555284-920E-5311-4746-1B86A70C7258}"/>
              </a:ext>
            </a:extLst>
          </p:cNvPr>
          <p:cNvSpPr txBox="1"/>
          <p:nvPr/>
        </p:nvSpPr>
        <p:spPr>
          <a:xfrm>
            <a:off x="3490575" y="2625760"/>
            <a:ext cx="1148125" cy="400110"/>
          </a:xfrm>
          <a:prstGeom prst="rect">
            <a:avLst/>
          </a:prstGeom>
          <a:noFill/>
        </p:spPr>
        <p:txBody>
          <a:bodyPr wrap="square" rtlCol="0">
            <a:spAutoFit/>
          </a:bodyPr>
          <a:lstStyle/>
          <a:p>
            <a:pPr algn="ctr"/>
            <a:r>
              <a:rPr lang="en-GB" sz="1000" dirty="0">
                <a:solidFill>
                  <a:schemeClr val="bg1"/>
                </a:solidFill>
              </a:rPr>
              <a:t>Widespread beach nourishment</a:t>
            </a:r>
          </a:p>
        </p:txBody>
      </p:sp>
      <p:cxnSp>
        <p:nvCxnSpPr>
          <p:cNvPr id="51" name="Straight Connector 50">
            <a:extLst>
              <a:ext uri="{FF2B5EF4-FFF2-40B4-BE49-F238E27FC236}">
                <a16:creationId xmlns:a16="http://schemas.microsoft.com/office/drawing/2014/main" id="{8B1867A4-8866-4E9E-1E4C-D88670444B1E}"/>
              </a:ext>
            </a:extLst>
          </p:cNvPr>
          <p:cNvCxnSpPr>
            <a:cxnSpLocks/>
          </p:cNvCxnSpPr>
          <p:nvPr/>
        </p:nvCxnSpPr>
        <p:spPr>
          <a:xfrm>
            <a:off x="5532887" y="2337049"/>
            <a:ext cx="0" cy="532455"/>
          </a:xfrm>
          <a:prstGeom prst="line">
            <a:avLst/>
          </a:prstGeom>
          <a:ln w="158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6F8751A-B768-748B-C7EF-A65A5FB31385}"/>
              </a:ext>
            </a:extLst>
          </p:cNvPr>
          <p:cNvCxnSpPr>
            <a:cxnSpLocks/>
          </p:cNvCxnSpPr>
          <p:nvPr/>
        </p:nvCxnSpPr>
        <p:spPr>
          <a:xfrm>
            <a:off x="4847308" y="2924644"/>
            <a:ext cx="238485" cy="0"/>
          </a:xfrm>
          <a:prstGeom prst="line">
            <a:avLst/>
          </a:prstGeom>
          <a:ln w="15875">
            <a:solidFill>
              <a:schemeClr val="bg1"/>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0443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5EC60EA-E4DB-E342-9735-777F4077BDA1}">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40FC4DCA08E84BAD54395ACD77588E" ma:contentTypeVersion="19" ma:contentTypeDescription="Create a new document." ma:contentTypeScope="" ma:versionID="07c8f28c13a376a83a31d29db0173600">
  <xsd:schema xmlns:xsd="http://www.w3.org/2001/XMLSchema" xmlns:xs="http://www.w3.org/2001/XMLSchema" xmlns:p="http://schemas.microsoft.com/office/2006/metadata/properties" xmlns:ns2="b825e902-c6e3-45a4-a1a2-7e23c9adedd4" xmlns:ns3="4730f21c-7ee7-45a8-a3f0-39cf8e6fd1a5" targetNamespace="http://schemas.microsoft.com/office/2006/metadata/properties" ma:root="true" ma:fieldsID="37778cc3961093e82daed7f0a4995d8e" ns2:_="" ns3:_="">
    <xsd:import namespace="b825e902-c6e3-45a4-a1a2-7e23c9adedd4"/>
    <xsd:import namespace="4730f21c-7ee7-45a8-a3f0-39cf8e6fd1a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5e902-c6e3-45a4-a1a2-7e23c9adedd4"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ObjectDetectorVersions" ma:index="7"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899dcd-3d9d-4b13-9e95-2b760991102c"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30f21c-7ee7-45a8-a3f0-39cf8e6fd1a5" elementFormDefault="qualified">
    <xsd:import namespace="http://schemas.microsoft.com/office/2006/documentManagement/types"/>
    <xsd:import namespace="http://schemas.microsoft.com/office/infopath/2007/PartnerControls"/>
    <xsd:element name="SharedWithUsers" ma:index="1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b5011ea-a1aa-454c-b612-31c3c7a0216d}" ma:internalName="TaxCatchAll" ma:showField="CatchAllData" ma:web="4730f21c-7ee7-45a8-a3f0-39cf8e6fd1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25e902-c6e3-45a4-a1a2-7e23c9adedd4">
      <Terms xmlns="http://schemas.microsoft.com/office/infopath/2007/PartnerControls"/>
    </lcf76f155ced4ddcb4097134ff3c332f>
    <TaxCatchAll xmlns="4730f21c-7ee7-45a8-a3f0-39cf8e6fd1a5" xsi:nil="true"/>
  </documentManagement>
</p:properties>
</file>

<file path=customXml/itemProps1.xml><?xml version="1.0" encoding="utf-8"?>
<ds:datastoreItem xmlns:ds="http://schemas.openxmlformats.org/officeDocument/2006/customXml" ds:itemID="{949324CE-222B-496F-9432-DBBC4A0DBDB3}"/>
</file>

<file path=customXml/itemProps2.xml><?xml version="1.0" encoding="utf-8"?>
<ds:datastoreItem xmlns:ds="http://schemas.openxmlformats.org/officeDocument/2006/customXml" ds:itemID="{91D751F6-CFF4-451D-B142-F073D43DC943}"/>
</file>

<file path=customXml/itemProps3.xml><?xml version="1.0" encoding="utf-8"?>
<ds:datastoreItem xmlns:ds="http://schemas.openxmlformats.org/officeDocument/2006/customXml" ds:itemID="{B41398EE-BD78-4469-B936-831318510409}"/>
</file>

<file path=docProps/app.xml><?xml version="1.0" encoding="utf-8"?>
<Properties xmlns="http://schemas.openxmlformats.org/officeDocument/2006/extended-properties" xmlns:vt="http://schemas.openxmlformats.org/officeDocument/2006/docPropsVTypes">
  <Template>Office Theme</Template>
  <TotalTime>17155</TotalTime>
  <Words>328</Words>
  <Application>Microsoft Office PowerPoint</Application>
  <PresentationFormat>A4 Paper (210x297 mm)</PresentationFormat>
  <Paragraphs>32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ItsaSketch</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Rose, Mr C</cp:lastModifiedBy>
  <cp:revision>142</cp:revision>
  <cp:lastPrinted>2024-07-08T08:38:18Z</cp:lastPrinted>
  <dcterms:created xsi:type="dcterms:W3CDTF">2022-07-04T13:34:43Z</dcterms:created>
  <dcterms:modified xsi:type="dcterms:W3CDTF">2024-07-08T15:06:16Z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0x0101009F40FC4DCA08E84BAD54395ACD77588E</vt:lpwstr>
  </property>
</Properties>
</file>