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7"/>
  </p:notesMasterIdLst>
  <p:sldIdLst>
    <p:sldId id="308" r:id="rId5"/>
    <p:sldId id="505" r:id="rId6"/>
    <p:sldId id="531" r:id="rId7"/>
    <p:sldId id="532" r:id="rId8"/>
    <p:sldId id="534" r:id="rId9"/>
    <p:sldId id="535" r:id="rId10"/>
    <p:sldId id="536" r:id="rId11"/>
    <p:sldId id="537" r:id="rId12"/>
    <p:sldId id="507" r:id="rId13"/>
    <p:sldId id="530" r:id="rId14"/>
    <p:sldId id="509" r:id="rId15"/>
    <p:sldId id="538" r:id="rId16"/>
    <p:sldId id="520" r:id="rId17"/>
    <p:sldId id="539" r:id="rId18"/>
    <p:sldId id="543" r:id="rId19"/>
    <p:sldId id="544" r:id="rId20"/>
    <p:sldId id="540" r:id="rId21"/>
    <p:sldId id="541" r:id="rId22"/>
    <p:sldId id="523" r:id="rId23"/>
    <p:sldId id="524" r:id="rId24"/>
    <p:sldId id="542" r:id="rId25"/>
    <p:sldId id="525" r:id="rId26"/>
  </p:sldIdLst>
  <p:sldSz cx="6858000" cy="9906000" type="A4"/>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00FFFF"/>
    <a:srgbClr val="00FF00"/>
    <a:srgbClr val="FF33CC"/>
    <a:srgbClr val="33CC33"/>
    <a:srgbClr val="FF9900"/>
    <a:srgbClr val="0D0D0D"/>
    <a:srgbClr val="FFFFFF"/>
    <a:srgbClr val="66FF66"/>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2658" y="72"/>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5" name="Shape 145"/>
          <p:cNvSpPr>
            <a:spLocks noGrp="1" noRot="1" noChangeAspect="1"/>
          </p:cNvSpPr>
          <p:nvPr>
            <p:ph type="sldImg"/>
          </p:nvPr>
        </p:nvSpPr>
        <p:spPr>
          <a:xfrm>
            <a:off x="2241550" y="685800"/>
            <a:ext cx="2374900" cy="3429000"/>
          </a:xfrm>
          <a:prstGeom prst="rect">
            <a:avLst/>
          </a:prstGeom>
        </p:spPr>
        <p:txBody>
          <a:bodyPr/>
          <a:lstStyle/>
          <a:p>
            <a:endParaRPr/>
          </a:p>
        </p:txBody>
      </p:sp>
      <p:sp>
        <p:nvSpPr>
          <p:cNvPr id="146" name="Shape 14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52764921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1550" y="685800"/>
            <a:ext cx="23749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BAFC3D-AC85-4516-A10C-3BB19AC608C7}" type="slidenum">
              <a:rPr kumimoji="0" lang="en-GB" sz="1200" b="0" i="0" u="none" strike="noStrike" kern="1200" cap="none" spc="0" normalizeH="0" baseline="0" noProof="0" smtClean="0">
                <a:ln>
                  <a:noFill/>
                </a:ln>
                <a:solidFill>
                  <a:prstClr val="black"/>
                </a:solidFill>
                <a:effectLst/>
                <a:uLnTx/>
                <a:uFillTx/>
                <a:latin typeface="Calibri"/>
                <a:ea typeface="+mn-ea"/>
                <a:cs typeface="+mn-cs"/>
                <a:sym typeface="Helvetica Neue"/>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sym typeface="Helvetica Neue"/>
            </a:endParaRPr>
          </a:p>
        </p:txBody>
      </p:sp>
    </p:spTree>
    <p:extLst>
      <p:ext uri="{BB962C8B-B14F-4D97-AF65-F5344CB8AC3E}">
        <p14:creationId xmlns:p14="http://schemas.microsoft.com/office/powerpoint/2010/main" val="642069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857250" y="683617"/>
            <a:ext cx="5143500" cy="5997773"/>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69727" y="6823273"/>
            <a:ext cx="5518547" cy="1444625"/>
          </a:xfrm>
          <a:prstGeom prst="rect">
            <a:avLst/>
          </a:prstGeom>
        </p:spPr>
        <p:txBody>
          <a:bodyPr anchor="b"/>
          <a:lstStyle/>
          <a:p>
            <a:r>
              <a:t>Title Text</a:t>
            </a:r>
          </a:p>
        </p:txBody>
      </p:sp>
      <p:sp>
        <p:nvSpPr>
          <p:cNvPr id="22" name="Body Level One…"/>
          <p:cNvSpPr txBox="1">
            <a:spLocks noGrp="1"/>
          </p:cNvSpPr>
          <p:nvPr>
            <p:ph type="body" sz="quarter" idx="1"/>
          </p:nvPr>
        </p:nvSpPr>
        <p:spPr>
          <a:xfrm>
            <a:off x="669727" y="8280797"/>
            <a:ext cx="5518547" cy="1147961"/>
          </a:xfrm>
          <a:prstGeom prst="rect">
            <a:avLst/>
          </a:prstGeom>
        </p:spPr>
        <p:txBody>
          <a:bodyPr anchor="t"/>
          <a:lstStyle>
            <a:lvl1pPr marL="0" indent="0" algn="ctr">
              <a:spcBef>
                <a:spcPts val="0"/>
              </a:spcBef>
              <a:buSzTx/>
              <a:buNone/>
              <a:defRPr sz="1951"/>
            </a:lvl1pPr>
            <a:lvl2pPr marL="0" indent="0" algn="ctr">
              <a:spcBef>
                <a:spcPts val="0"/>
              </a:spcBef>
              <a:buSzTx/>
              <a:buNone/>
              <a:defRPr sz="1951"/>
            </a:lvl2pPr>
            <a:lvl3pPr marL="0" indent="0" algn="ctr">
              <a:spcBef>
                <a:spcPts val="0"/>
              </a:spcBef>
              <a:buSzTx/>
              <a:buNone/>
              <a:defRPr sz="1951"/>
            </a:lvl3pPr>
            <a:lvl4pPr marL="0" indent="0" algn="ctr">
              <a:spcBef>
                <a:spcPts val="0"/>
              </a:spcBef>
              <a:buSzTx/>
              <a:buNone/>
              <a:defRPr sz="1951"/>
            </a:lvl4pPr>
            <a:lvl5pPr marL="0" indent="0" algn="ctr">
              <a:spcBef>
                <a:spcPts val="0"/>
              </a:spcBef>
              <a:buSzTx/>
              <a:buNone/>
              <a:defRPr sz="1951"/>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17" name="Title Text"/>
          <p:cNvSpPr txBox="1">
            <a:spLocks noGrp="1"/>
          </p:cNvSpPr>
          <p:nvPr>
            <p:ph type="title"/>
          </p:nvPr>
        </p:nvSpPr>
        <p:spPr>
          <a:xfrm>
            <a:off x="669727" y="0"/>
            <a:ext cx="5518547" cy="5017492"/>
          </a:xfrm>
          <a:prstGeom prst="rect">
            <a:avLst/>
          </a:prstGeom>
        </p:spPr>
        <p:txBody>
          <a:bodyPr lIns="0" tIns="0" rIns="0" bIns="0" anchor="b"/>
          <a:lstStyle>
            <a:lvl1pPr>
              <a:defRPr>
                <a:solidFill>
                  <a:srgbClr val="FFFFFF"/>
                </a:solidFill>
                <a:latin typeface="Helvetica Light"/>
                <a:ea typeface="Helvetica Light"/>
                <a:cs typeface="Helvetica Light"/>
                <a:sym typeface="Helvetica Light"/>
              </a:defRPr>
            </a:lvl1pPr>
          </a:lstStyle>
          <a:p>
            <a:r>
              <a:t>Title Text</a:t>
            </a:r>
          </a:p>
        </p:txBody>
      </p:sp>
      <p:sp>
        <p:nvSpPr>
          <p:cNvPr id="118" name="Body Level One…"/>
          <p:cNvSpPr txBox="1">
            <a:spLocks noGrp="1"/>
          </p:cNvSpPr>
          <p:nvPr>
            <p:ph type="body" sz="half" idx="1"/>
          </p:nvPr>
        </p:nvSpPr>
        <p:spPr>
          <a:xfrm>
            <a:off x="669727" y="5107781"/>
            <a:ext cx="5518547" cy="3624461"/>
          </a:xfrm>
          <a:prstGeom prst="rect">
            <a:avLst/>
          </a:prstGeom>
        </p:spPr>
        <p:txBody>
          <a:bodyPr lIns="0" tIns="0" rIns="0" bIns="0" anchor="t"/>
          <a:lstStyle>
            <a:lvl1pPr marL="0" indent="0" algn="ctr">
              <a:spcBef>
                <a:spcPts val="0"/>
              </a:spcBef>
              <a:buSzTx/>
              <a:buNone/>
              <a:defRPr>
                <a:solidFill>
                  <a:srgbClr val="FFFFFF"/>
                </a:solidFill>
                <a:latin typeface="Helvetica Light"/>
                <a:ea typeface="Helvetica Light"/>
                <a:cs typeface="Helvetica Light"/>
                <a:sym typeface="Helvetica Light"/>
              </a:defRPr>
            </a:lvl1pPr>
            <a:lvl2pPr marL="0" indent="0" algn="ctr">
              <a:spcBef>
                <a:spcPts val="0"/>
              </a:spcBef>
              <a:buSzTx/>
              <a:buNone/>
              <a:defRPr>
                <a:solidFill>
                  <a:srgbClr val="FFFFFF"/>
                </a:solidFill>
                <a:latin typeface="Helvetica Light"/>
                <a:ea typeface="Helvetica Light"/>
                <a:cs typeface="Helvetica Light"/>
                <a:sym typeface="Helvetica Light"/>
              </a:defRPr>
            </a:lvl2pPr>
            <a:lvl3pPr marL="0" indent="0" algn="ctr">
              <a:spcBef>
                <a:spcPts val="0"/>
              </a:spcBef>
              <a:buSzTx/>
              <a:buNone/>
              <a:defRPr>
                <a:solidFill>
                  <a:srgbClr val="FFFFFF"/>
                </a:solidFill>
                <a:latin typeface="Helvetica Light"/>
                <a:ea typeface="Helvetica Light"/>
                <a:cs typeface="Helvetica Light"/>
                <a:sym typeface="Helvetica Light"/>
              </a:defRPr>
            </a:lvl3pPr>
            <a:lvl4pPr marL="0" indent="0" algn="ctr">
              <a:spcBef>
                <a:spcPts val="0"/>
              </a:spcBef>
              <a:buSzTx/>
              <a:buNone/>
              <a:defRPr>
                <a:solidFill>
                  <a:srgbClr val="FFFFFF"/>
                </a:solidFill>
                <a:latin typeface="Helvetica Light"/>
                <a:ea typeface="Helvetica Light"/>
                <a:cs typeface="Helvetica Light"/>
                <a:sym typeface="Helvetica Light"/>
              </a:defRPr>
            </a:lvl4pPr>
            <a:lvl5pPr marL="0" indent="0" algn="ctr">
              <a:spcBef>
                <a:spcPts val="0"/>
              </a:spcBef>
              <a:buSzTx/>
              <a:buNone/>
              <a:defRPr>
                <a:solidFill>
                  <a:srgbClr val="FFFFFF"/>
                </a:solidFill>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xfrm>
            <a:off x="4719979" y="9086531"/>
            <a:ext cx="194922" cy="189728"/>
          </a:xfrm>
          <a:prstGeom prst="rect">
            <a:avLst/>
          </a:prstGeom>
        </p:spPr>
        <p:txBody>
          <a:bodyPr lIns="45718" tIns="45718" rIns="45718" bIns="45718" anchor="ctr"/>
          <a:lstStyle>
            <a:lvl1pPr algn="r">
              <a:defRPr sz="633">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9727" y="3276203"/>
            <a:ext cx="5518547" cy="3353594"/>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3542853" y="644922"/>
            <a:ext cx="2812852" cy="8345289"/>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502295" y="644922"/>
            <a:ext cx="2812852" cy="4050109"/>
          </a:xfrm>
          <a:prstGeom prst="rect">
            <a:avLst/>
          </a:prstGeom>
        </p:spPr>
        <p:txBody>
          <a:bodyPr anchor="b"/>
          <a:lstStyle>
            <a:lvl1pPr>
              <a:defRPr sz="3164"/>
            </a:lvl1pPr>
          </a:lstStyle>
          <a:p>
            <a:r>
              <a:t>Title Text</a:t>
            </a:r>
          </a:p>
        </p:txBody>
      </p:sp>
      <p:sp>
        <p:nvSpPr>
          <p:cNvPr id="40" name="Body Level One…"/>
          <p:cNvSpPr txBox="1">
            <a:spLocks noGrp="1"/>
          </p:cNvSpPr>
          <p:nvPr>
            <p:ph type="body" sz="quarter" idx="1"/>
          </p:nvPr>
        </p:nvSpPr>
        <p:spPr>
          <a:xfrm>
            <a:off x="502295" y="4798219"/>
            <a:ext cx="2812852" cy="4179094"/>
          </a:xfrm>
          <a:prstGeom prst="rect">
            <a:avLst/>
          </a:prstGeom>
        </p:spPr>
        <p:txBody>
          <a:bodyPr anchor="t"/>
          <a:lstStyle>
            <a:lvl1pPr marL="0" indent="0" algn="ctr">
              <a:spcBef>
                <a:spcPts val="0"/>
              </a:spcBef>
              <a:buSzTx/>
              <a:buNone/>
              <a:defRPr sz="1951"/>
            </a:lvl1pPr>
            <a:lvl2pPr marL="0" indent="0" algn="ctr">
              <a:spcBef>
                <a:spcPts val="0"/>
              </a:spcBef>
              <a:buSzTx/>
              <a:buNone/>
              <a:defRPr sz="1951"/>
            </a:lvl2pPr>
            <a:lvl3pPr marL="0" indent="0" algn="ctr">
              <a:spcBef>
                <a:spcPts val="0"/>
              </a:spcBef>
              <a:buSzTx/>
              <a:buNone/>
              <a:defRPr sz="1951"/>
            </a:lvl3pPr>
            <a:lvl4pPr marL="0" indent="0" algn="ctr">
              <a:spcBef>
                <a:spcPts val="0"/>
              </a:spcBef>
              <a:buSzTx/>
              <a:buNone/>
              <a:defRPr sz="1951"/>
            </a:lvl4pPr>
            <a:lvl5pPr marL="0" indent="0" algn="ctr">
              <a:spcBef>
                <a:spcPts val="0"/>
              </a:spcBef>
              <a:buSzTx/>
              <a:buNone/>
              <a:defRPr sz="1951"/>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3542853" y="2631281"/>
            <a:ext cx="2812852" cy="6384727"/>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502295" y="2631281"/>
            <a:ext cx="2812852" cy="6384727"/>
          </a:xfrm>
          <a:prstGeom prst="rect">
            <a:avLst/>
          </a:prstGeom>
        </p:spPr>
        <p:txBody>
          <a:bodyPr/>
          <a:lstStyle>
            <a:lvl1pPr marL="180811" indent="-180811">
              <a:spcBef>
                <a:spcPts val="1687"/>
              </a:spcBef>
              <a:defRPr sz="1476"/>
            </a:lvl1pPr>
            <a:lvl2pPr marL="361622" indent="-180811">
              <a:spcBef>
                <a:spcPts val="1687"/>
              </a:spcBef>
              <a:defRPr sz="1476"/>
            </a:lvl2pPr>
            <a:lvl3pPr marL="542434" indent="-180811">
              <a:spcBef>
                <a:spcPts val="1687"/>
              </a:spcBef>
              <a:defRPr sz="1476"/>
            </a:lvl3pPr>
            <a:lvl4pPr marL="723245" indent="-180811">
              <a:spcBef>
                <a:spcPts val="1687"/>
              </a:spcBef>
              <a:defRPr sz="1476"/>
            </a:lvl4pPr>
            <a:lvl5pPr marL="904056" indent="-180811">
              <a:spcBef>
                <a:spcPts val="1687"/>
              </a:spcBef>
              <a:defRPr sz="1476"/>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3306990" y="9441656"/>
            <a:ext cx="240450" cy="2325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502295" y="1289844"/>
            <a:ext cx="5853410" cy="73263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3542853" y="5172273"/>
            <a:ext cx="2812852" cy="3830836"/>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3542853" y="902891"/>
            <a:ext cx="2812852" cy="3830836"/>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502295" y="902891"/>
            <a:ext cx="2812852" cy="8100219"/>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669727" y="6462117"/>
            <a:ext cx="5518547" cy="468575"/>
          </a:xfrm>
          <a:prstGeom prst="rect">
            <a:avLst/>
          </a:prstGeom>
        </p:spPr>
        <p:txBody>
          <a:bodyPr anchor="t"/>
          <a:lstStyle>
            <a:lvl1pPr marL="0" indent="0" algn="ctr">
              <a:spcBef>
                <a:spcPts val="0"/>
              </a:spcBef>
              <a:buSzTx/>
              <a:buNone/>
              <a:defRPr sz="1266" i="1"/>
            </a:lvl1pPr>
            <a:lvl2pPr marL="410173" indent="-175789" algn="ctr">
              <a:spcBef>
                <a:spcPts val="0"/>
              </a:spcBef>
              <a:defRPr sz="1266" i="1"/>
            </a:lvl2pPr>
            <a:lvl3pPr marL="644558" indent="-175789" algn="ctr">
              <a:spcBef>
                <a:spcPts val="0"/>
              </a:spcBef>
              <a:defRPr sz="1266" i="1"/>
            </a:lvl3pPr>
            <a:lvl4pPr marL="878943" indent="-175789" algn="ctr">
              <a:spcBef>
                <a:spcPts val="0"/>
              </a:spcBef>
              <a:defRPr sz="1266" i="1"/>
            </a:lvl4pPr>
            <a:lvl5pPr marL="1113328" indent="-175789" algn="ctr">
              <a:spcBef>
                <a:spcPts val="0"/>
              </a:spcBef>
              <a:defRPr sz="1266"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669727" y="4333786"/>
            <a:ext cx="5518547" cy="619306"/>
          </a:xfrm>
          <a:prstGeom prst="rect">
            <a:avLst/>
          </a:prstGeom>
        </p:spPr>
        <p:txBody>
          <a:bodyPr/>
          <a:lstStyle/>
          <a:p>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6858000" cy="9906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502295" y="257969"/>
            <a:ext cx="5853410" cy="219273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502295" y="2631281"/>
            <a:ext cx="5853410" cy="638472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3306990" y="9441656"/>
            <a:ext cx="240450" cy="232500"/>
          </a:xfrm>
          <a:prstGeom prst="rect">
            <a:avLst/>
          </a:prstGeom>
          <a:ln w="12700">
            <a:miter lim="400000"/>
          </a:ln>
        </p:spPr>
        <p:txBody>
          <a:bodyPr wrap="none" lIns="50800" tIns="50800" rIns="50800" bIns="50800">
            <a:spAutoFit/>
          </a:bodyPr>
          <a:lstStyle>
            <a:lvl1pPr>
              <a:defRPr sz="844">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med"/>
  <p:txStyles>
    <p:titleStyle>
      <a:lvl1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Helvetica Neue Medium"/>
          <a:ea typeface="Helvetica Neue Medium"/>
          <a:cs typeface="Helvetica Neue Medium"/>
          <a:sym typeface="Helvetica Neue Medium"/>
        </a:defRPr>
      </a:lvl1pPr>
      <a:lvl2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Helvetica Neue Medium"/>
          <a:ea typeface="Helvetica Neue Medium"/>
          <a:cs typeface="Helvetica Neue Medium"/>
          <a:sym typeface="Helvetica Neue Medium"/>
        </a:defRPr>
      </a:lvl2pPr>
      <a:lvl3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Helvetica Neue Medium"/>
          <a:ea typeface="Helvetica Neue Medium"/>
          <a:cs typeface="Helvetica Neue Medium"/>
          <a:sym typeface="Helvetica Neue Medium"/>
        </a:defRPr>
      </a:lvl3pPr>
      <a:lvl4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Helvetica Neue Medium"/>
          <a:ea typeface="Helvetica Neue Medium"/>
          <a:cs typeface="Helvetica Neue Medium"/>
          <a:sym typeface="Helvetica Neue Medium"/>
        </a:defRPr>
      </a:lvl4pPr>
      <a:lvl5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Helvetica Neue Medium"/>
          <a:ea typeface="Helvetica Neue Medium"/>
          <a:cs typeface="Helvetica Neue Medium"/>
          <a:sym typeface="Helvetica Neue Medium"/>
        </a:defRPr>
      </a:lvl5pPr>
      <a:lvl6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Helvetica Neue Medium"/>
          <a:ea typeface="Helvetica Neue Medium"/>
          <a:cs typeface="Helvetica Neue Medium"/>
          <a:sym typeface="Helvetica Neue Medium"/>
        </a:defRPr>
      </a:lvl6pPr>
      <a:lvl7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Helvetica Neue Medium"/>
          <a:ea typeface="Helvetica Neue Medium"/>
          <a:cs typeface="Helvetica Neue Medium"/>
          <a:sym typeface="Helvetica Neue Medium"/>
        </a:defRPr>
      </a:lvl7pPr>
      <a:lvl8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Helvetica Neue Medium"/>
          <a:ea typeface="Helvetica Neue Medium"/>
          <a:cs typeface="Helvetica Neue Medium"/>
          <a:sym typeface="Helvetica Neue Medium"/>
        </a:defRPr>
      </a:lvl8pPr>
      <a:lvl9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Helvetica Neue Medium"/>
          <a:ea typeface="Helvetica Neue Medium"/>
          <a:cs typeface="Helvetica Neue Medium"/>
          <a:sym typeface="Helvetica Neue Medium"/>
        </a:defRPr>
      </a:lvl9pPr>
    </p:titleStyle>
    <p:bodyStyle>
      <a:lvl1pPr marL="234385"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mn-lt"/>
          <a:ea typeface="+mn-ea"/>
          <a:cs typeface="+mn-cs"/>
          <a:sym typeface="Helvetica Neue"/>
        </a:defRPr>
      </a:lvl1pPr>
      <a:lvl2pPr marL="468770"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mn-lt"/>
          <a:ea typeface="+mn-ea"/>
          <a:cs typeface="+mn-cs"/>
          <a:sym typeface="Helvetica Neue"/>
        </a:defRPr>
      </a:lvl2pPr>
      <a:lvl3pPr marL="703155"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mn-lt"/>
          <a:ea typeface="+mn-ea"/>
          <a:cs typeface="+mn-cs"/>
          <a:sym typeface="Helvetica Neue"/>
        </a:defRPr>
      </a:lvl3pPr>
      <a:lvl4pPr marL="937539"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mn-lt"/>
          <a:ea typeface="+mn-ea"/>
          <a:cs typeface="+mn-cs"/>
          <a:sym typeface="Helvetica Neue"/>
        </a:defRPr>
      </a:lvl4pPr>
      <a:lvl5pPr marL="1171924"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mn-lt"/>
          <a:ea typeface="+mn-ea"/>
          <a:cs typeface="+mn-cs"/>
          <a:sym typeface="Helvetica Neue"/>
        </a:defRPr>
      </a:lvl5pPr>
      <a:lvl6pPr marL="1406309"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mn-lt"/>
          <a:ea typeface="+mn-ea"/>
          <a:cs typeface="+mn-cs"/>
          <a:sym typeface="Helvetica Neue"/>
        </a:defRPr>
      </a:lvl6pPr>
      <a:lvl7pPr marL="1640694"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mn-lt"/>
          <a:ea typeface="+mn-ea"/>
          <a:cs typeface="+mn-cs"/>
          <a:sym typeface="Helvetica Neue"/>
        </a:defRPr>
      </a:lvl7pPr>
      <a:lvl8pPr marL="1875079"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mn-lt"/>
          <a:ea typeface="+mn-ea"/>
          <a:cs typeface="+mn-cs"/>
          <a:sym typeface="Helvetica Neue"/>
        </a:defRPr>
      </a:lvl8pPr>
      <a:lvl9pPr marL="2109464"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mn-lt"/>
          <a:ea typeface="+mn-ea"/>
          <a:cs typeface="+mn-cs"/>
          <a:sym typeface="Helvetica Neue"/>
        </a:defRPr>
      </a:lvl9pPr>
    </p:bodyStyle>
    <p:otherStyle>
      <a:lvl1pPr marL="0" marR="0" indent="0" algn="ctr" defTabSz="308049" rtl="0" latinLnBrk="0">
        <a:lnSpc>
          <a:spcPct val="100000"/>
        </a:lnSpc>
        <a:spcBef>
          <a:spcPts val="0"/>
        </a:spcBef>
        <a:spcAft>
          <a:spcPts val="0"/>
        </a:spcAft>
        <a:buClrTx/>
        <a:buSzTx/>
        <a:buFontTx/>
        <a:buNone/>
        <a:tabLst/>
        <a:defRPr sz="844" b="0" i="0" u="none" strike="noStrike" cap="none" spc="0" baseline="0">
          <a:ln>
            <a:noFill/>
          </a:ln>
          <a:solidFill>
            <a:schemeClr val="tx1"/>
          </a:solidFill>
          <a:uFillTx/>
          <a:latin typeface="+mn-lt"/>
          <a:ea typeface="+mn-ea"/>
          <a:cs typeface="+mn-cs"/>
          <a:sym typeface="Helvetica Neue Light"/>
        </a:defRPr>
      </a:lvl1pPr>
      <a:lvl2pPr marL="0" marR="0" indent="0" algn="ctr" defTabSz="308049" rtl="0" latinLnBrk="0">
        <a:lnSpc>
          <a:spcPct val="100000"/>
        </a:lnSpc>
        <a:spcBef>
          <a:spcPts val="0"/>
        </a:spcBef>
        <a:spcAft>
          <a:spcPts val="0"/>
        </a:spcAft>
        <a:buClrTx/>
        <a:buSzTx/>
        <a:buFontTx/>
        <a:buNone/>
        <a:tabLst/>
        <a:defRPr sz="844" b="0" i="0" u="none" strike="noStrike" cap="none" spc="0" baseline="0">
          <a:ln>
            <a:noFill/>
          </a:ln>
          <a:solidFill>
            <a:schemeClr val="tx1"/>
          </a:solidFill>
          <a:uFillTx/>
          <a:latin typeface="+mn-lt"/>
          <a:ea typeface="+mn-ea"/>
          <a:cs typeface="+mn-cs"/>
          <a:sym typeface="Helvetica Neue Light"/>
        </a:defRPr>
      </a:lvl2pPr>
      <a:lvl3pPr marL="0" marR="0" indent="0" algn="ctr" defTabSz="308049" rtl="0" latinLnBrk="0">
        <a:lnSpc>
          <a:spcPct val="100000"/>
        </a:lnSpc>
        <a:spcBef>
          <a:spcPts val="0"/>
        </a:spcBef>
        <a:spcAft>
          <a:spcPts val="0"/>
        </a:spcAft>
        <a:buClrTx/>
        <a:buSzTx/>
        <a:buFontTx/>
        <a:buNone/>
        <a:tabLst/>
        <a:defRPr sz="844" b="0" i="0" u="none" strike="noStrike" cap="none" spc="0" baseline="0">
          <a:ln>
            <a:noFill/>
          </a:ln>
          <a:solidFill>
            <a:schemeClr val="tx1"/>
          </a:solidFill>
          <a:uFillTx/>
          <a:latin typeface="+mn-lt"/>
          <a:ea typeface="+mn-ea"/>
          <a:cs typeface="+mn-cs"/>
          <a:sym typeface="Helvetica Neue Light"/>
        </a:defRPr>
      </a:lvl3pPr>
      <a:lvl4pPr marL="0" marR="0" indent="0" algn="ctr" defTabSz="308049" rtl="0" latinLnBrk="0">
        <a:lnSpc>
          <a:spcPct val="100000"/>
        </a:lnSpc>
        <a:spcBef>
          <a:spcPts val="0"/>
        </a:spcBef>
        <a:spcAft>
          <a:spcPts val="0"/>
        </a:spcAft>
        <a:buClrTx/>
        <a:buSzTx/>
        <a:buFontTx/>
        <a:buNone/>
        <a:tabLst/>
        <a:defRPr sz="844" b="0" i="0" u="none" strike="noStrike" cap="none" spc="0" baseline="0">
          <a:ln>
            <a:noFill/>
          </a:ln>
          <a:solidFill>
            <a:schemeClr val="tx1"/>
          </a:solidFill>
          <a:uFillTx/>
          <a:latin typeface="+mn-lt"/>
          <a:ea typeface="+mn-ea"/>
          <a:cs typeface="+mn-cs"/>
          <a:sym typeface="Helvetica Neue Light"/>
        </a:defRPr>
      </a:lvl4pPr>
      <a:lvl5pPr marL="0" marR="0" indent="0" algn="ctr" defTabSz="308049" rtl="0" latinLnBrk="0">
        <a:lnSpc>
          <a:spcPct val="100000"/>
        </a:lnSpc>
        <a:spcBef>
          <a:spcPts val="0"/>
        </a:spcBef>
        <a:spcAft>
          <a:spcPts val="0"/>
        </a:spcAft>
        <a:buClrTx/>
        <a:buSzTx/>
        <a:buFontTx/>
        <a:buNone/>
        <a:tabLst/>
        <a:defRPr sz="844" b="0" i="0" u="none" strike="noStrike" cap="none" spc="0" baseline="0">
          <a:ln>
            <a:noFill/>
          </a:ln>
          <a:solidFill>
            <a:schemeClr val="tx1"/>
          </a:solidFill>
          <a:uFillTx/>
          <a:latin typeface="+mn-lt"/>
          <a:ea typeface="+mn-ea"/>
          <a:cs typeface="+mn-cs"/>
          <a:sym typeface="Helvetica Neue Light"/>
        </a:defRPr>
      </a:lvl5pPr>
      <a:lvl6pPr marL="0" marR="0" indent="0" algn="ctr" defTabSz="308049" rtl="0" latinLnBrk="0">
        <a:lnSpc>
          <a:spcPct val="100000"/>
        </a:lnSpc>
        <a:spcBef>
          <a:spcPts val="0"/>
        </a:spcBef>
        <a:spcAft>
          <a:spcPts val="0"/>
        </a:spcAft>
        <a:buClrTx/>
        <a:buSzTx/>
        <a:buFontTx/>
        <a:buNone/>
        <a:tabLst/>
        <a:defRPr sz="844" b="0" i="0" u="none" strike="noStrike" cap="none" spc="0" baseline="0">
          <a:ln>
            <a:noFill/>
          </a:ln>
          <a:solidFill>
            <a:schemeClr val="tx1"/>
          </a:solidFill>
          <a:uFillTx/>
          <a:latin typeface="+mn-lt"/>
          <a:ea typeface="+mn-ea"/>
          <a:cs typeface="+mn-cs"/>
          <a:sym typeface="Helvetica Neue Light"/>
        </a:defRPr>
      </a:lvl6pPr>
      <a:lvl7pPr marL="0" marR="0" indent="0" algn="ctr" defTabSz="308049" rtl="0" latinLnBrk="0">
        <a:lnSpc>
          <a:spcPct val="100000"/>
        </a:lnSpc>
        <a:spcBef>
          <a:spcPts val="0"/>
        </a:spcBef>
        <a:spcAft>
          <a:spcPts val="0"/>
        </a:spcAft>
        <a:buClrTx/>
        <a:buSzTx/>
        <a:buFontTx/>
        <a:buNone/>
        <a:tabLst/>
        <a:defRPr sz="844" b="0" i="0" u="none" strike="noStrike" cap="none" spc="0" baseline="0">
          <a:ln>
            <a:noFill/>
          </a:ln>
          <a:solidFill>
            <a:schemeClr val="tx1"/>
          </a:solidFill>
          <a:uFillTx/>
          <a:latin typeface="+mn-lt"/>
          <a:ea typeface="+mn-ea"/>
          <a:cs typeface="+mn-cs"/>
          <a:sym typeface="Helvetica Neue Light"/>
        </a:defRPr>
      </a:lvl7pPr>
      <a:lvl8pPr marL="0" marR="0" indent="0" algn="ctr" defTabSz="308049" rtl="0" latinLnBrk="0">
        <a:lnSpc>
          <a:spcPct val="100000"/>
        </a:lnSpc>
        <a:spcBef>
          <a:spcPts val="0"/>
        </a:spcBef>
        <a:spcAft>
          <a:spcPts val="0"/>
        </a:spcAft>
        <a:buClrTx/>
        <a:buSzTx/>
        <a:buFontTx/>
        <a:buNone/>
        <a:tabLst/>
        <a:defRPr sz="844" b="0" i="0" u="none" strike="noStrike" cap="none" spc="0" baseline="0">
          <a:ln>
            <a:noFill/>
          </a:ln>
          <a:solidFill>
            <a:schemeClr val="tx1"/>
          </a:solidFill>
          <a:uFillTx/>
          <a:latin typeface="+mn-lt"/>
          <a:ea typeface="+mn-ea"/>
          <a:cs typeface="+mn-cs"/>
          <a:sym typeface="Helvetica Neue Light"/>
        </a:defRPr>
      </a:lvl8pPr>
      <a:lvl9pPr marL="0" marR="0" indent="0" algn="ctr" defTabSz="308049" rtl="0" latinLnBrk="0">
        <a:lnSpc>
          <a:spcPct val="100000"/>
        </a:lnSpc>
        <a:spcBef>
          <a:spcPts val="0"/>
        </a:spcBef>
        <a:spcAft>
          <a:spcPts val="0"/>
        </a:spcAft>
        <a:buClrTx/>
        <a:buSzTx/>
        <a:buFontTx/>
        <a:buNone/>
        <a:tabLst/>
        <a:defRPr sz="844"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6000" r="-46000"/>
          </a:stretch>
        </a:blipFill>
        <a:effectLst/>
      </p:bgPr>
    </p:bg>
    <p:spTree>
      <p:nvGrpSpPr>
        <p:cNvPr id="1" name=""/>
        <p:cNvGrpSpPr/>
        <p:nvPr/>
      </p:nvGrpSpPr>
      <p:grpSpPr>
        <a:xfrm>
          <a:off x="0" y="0"/>
          <a:ext cx="0" cy="0"/>
          <a:chOff x="0" y="0"/>
          <a:chExt cx="0" cy="0"/>
        </a:xfrm>
      </p:grpSpPr>
      <p:sp>
        <p:nvSpPr>
          <p:cNvPr id="136" name="OCR GCSE Geography…"/>
          <p:cNvSpPr txBox="1"/>
          <p:nvPr/>
        </p:nvSpPr>
        <p:spPr>
          <a:xfrm rot="21420000">
            <a:off x="-183210" y="460790"/>
            <a:ext cx="7217840" cy="827384"/>
          </a:xfrm>
          <a:prstGeom prst="rect">
            <a:avLst/>
          </a:prstGeom>
          <a:solidFill>
            <a:srgbClr val="000000">
              <a:alpha val="50066"/>
            </a:srgbClr>
          </a:solidFill>
          <a:ln w="12700">
            <a:miter lim="400000"/>
          </a:ln>
          <a:extLst>
            <a:ext uri="{C572A759-6A51-4108-AA02-DFA0A04FC94B}">
              <ma14:wrappingTextBoxFlag xmlns:ma14="http://schemas.microsoft.com/office/mac/drawingml/2011/main" xmlns="" val="1"/>
            </a:ext>
          </a:extLst>
        </p:spPr>
        <p:txBody>
          <a:bodyPr wrap="square" lIns="26786" tIns="26786" rIns="26786" bIns="26786" anchor="ctr">
            <a:spAutoFit/>
          </a:bodyPr>
          <a:lstStyle/>
          <a:p>
            <a:pPr defTabSz="308017">
              <a:defRPr sz="3600">
                <a:solidFill>
                  <a:srgbClr val="FFFB00"/>
                </a:solidFill>
                <a:latin typeface="Helvetica"/>
                <a:ea typeface="Helvetica"/>
                <a:cs typeface="Helvetica"/>
                <a:sym typeface="Helvetica"/>
              </a:defRPr>
            </a:pPr>
            <a:r>
              <a:rPr lang="en-GB" sz="1875" b="1" dirty="0">
                <a:solidFill>
                  <a:srgbClr val="FFFB00"/>
                </a:solidFill>
                <a:latin typeface="Helvetica"/>
                <a:ea typeface="Helvetica"/>
                <a:cs typeface="Helvetica"/>
                <a:sym typeface="Helvetica"/>
              </a:rPr>
              <a:t>AQA</a:t>
            </a:r>
            <a:r>
              <a:rPr sz="1875" b="1" dirty="0">
                <a:solidFill>
                  <a:srgbClr val="FFFB00"/>
                </a:solidFill>
                <a:latin typeface="Helvetica"/>
                <a:ea typeface="Helvetica"/>
                <a:cs typeface="Helvetica"/>
                <a:sym typeface="Helvetica"/>
              </a:rPr>
              <a:t> GCSE Geography</a:t>
            </a:r>
          </a:p>
          <a:p>
            <a:pPr defTabSz="308017">
              <a:defRPr sz="6000">
                <a:solidFill>
                  <a:srgbClr val="FFFFFF"/>
                </a:solidFill>
                <a:latin typeface="Helvetica"/>
                <a:ea typeface="Helvetica"/>
                <a:cs typeface="Helvetica"/>
                <a:sym typeface="Helvetica"/>
              </a:defRPr>
            </a:pPr>
            <a:r>
              <a:rPr lang="en-GB" sz="3150" b="1" dirty="0">
                <a:solidFill>
                  <a:srgbClr val="FFFFFF"/>
                </a:solidFill>
                <a:latin typeface="Helvetica"/>
                <a:ea typeface="Helvetica"/>
                <a:cs typeface="Helvetica"/>
                <a:sym typeface="Helvetica"/>
              </a:rPr>
              <a:t>Paper 3: Geographical applications</a:t>
            </a:r>
          </a:p>
        </p:txBody>
      </p:sp>
      <p:sp>
        <p:nvSpPr>
          <p:cNvPr id="4" name="Defining Development…">
            <a:extLst>
              <a:ext uri="{FF2B5EF4-FFF2-40B4-BE49-F238E27FC236}">
                <a16:creationId xmlns:a16="http://schemas.microsoft.com/office/drawing/2014/main" id="{A5A01021-2CE6-497F-A2FB-82E5F9CC9FDD}"/>
              </a:ext>
            </a:extLst>
          </p:cNvPr>
          <p:cNvSpPr txBox="1"/>
          <p:nvPr/>
        </p:nvSpPr>
        <p:spPr>
          <a:xfrm rot="21420000">
            <a:off x="-700829" y="5703983"/>
            <a:ext cx="8213752" cy="608093"/>
          </a:xfrm>
          <a:prstGeom prst="rect">
            <a:avLst/>
          </a:prstGeom>
          <a:solidFill>
            <a:srgbClr val="000000">
              <a:alpha val="50066"/>
            </a:srgbClr>
          </a:solidFill>
          <a:ln w="12700">
            <a:miter lim="400000"/>
          </a:ln>
          <a:extLst>
            <a:ext uri="{C572A759-6A51-4108-AA02-DFA0A04FC94B}">
              <ma14:wrappingTextBoxFlag xmlns:ma14="http://schemas.microsoft.com/office/mac/drawingml/2011/main" xmlns="" val="1"/>
            </a:ext>
          </a:extLst>
        </p:spPr>
        <p:txBody>
          <a:bodyPr lIns="26786" tIns="26786" rIns="26786" bIns="26786" anchor="ctr">
            <a:spAutoFit/>
          </a:bodyPr>
          <a:lstStyle/>
          <a:p>
            <a:pPr defTabSz="308017">
              <a:defRPr sz="5400">
                <a:solidFill>
                  <a:srgbClr val="FFFB00"/>
                </a:solidFill>
                <a:latin typeface="Helvetica"/>
                <a:ea typeface="Helvetica"/>
                <a:cs typeface="Helvetica"/>
                <a:sym typeface="Helvetica"/>
              </a:defRPr>
            </a:pPr>
            <a:r>
              <a:rPr lang="en-GB" sz="3600" b="1" dirty="0">
                <a:solidFill>
                  <a:srgbClr val="FFFF00"/>
                </a:solidFill>
                <a:latin typeface="Helvetica"/>
                <a:ea typeface="Helvetica"/>
                <a:cs typeface="Helvetica"/>
                <a:sym typeface="Helvetica"/>
              </a:rPr>
              <a:t>Human Geography Fieldwork</a:t>
            </a:r>
            <a:endParaRPr sz="3200" b="1" dirty="0">
              <a:solidFill>
                <a:prstClr val="white"/>
              </a:solidFill>
              <a:latin typeface="Helvetica"/>
              <a:ea typeface="Helvetica"/>
              <a:cs typeface="Helvetica"/>
              <a:sym typeface="Helvetica"/>
            </a:endParaRPr>
          </a:p>
        </p:txBody>
      </p:sp>
      <p:sp>
        <p:nvSpPr>
          <p:cNvPr id="2" name="TextBox 1">
            <a:extLst>
              <a:ext uri="{FF2B5EF4-FFF2-40B4-BE49-F238E27FC236}">
                <a16:creationId xmlns:a16="http://schemas.microsoft.com/office/drawing/2014/main" id="{C747E737-AF3C-32AA-9EC7-30CDA1C19088}"/>
              </a:ext>
            </a:extLst>
          </p:cNvPr>
          <p:cNvSpPr txBox="1"/>
          <p:nvPr/>
        </p:nvSpPr>
        <p:spPr>
          <a:xfrm>
            <a:off x="0" y="9449628"/>
            <a:ext cx="6858000" cy="47192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a:ln>
                  <a:noFill/>
                </a:ln>
                <a:solidFill>
                  <a:srgbClr val="000000"/>
                </a:solidFill>
                <a:effectLst/>
                <a:uFillTx/>
                <a:latin typeface="+mn-lt"/>
                <a:ea typeface="+mn-ea"/>
                <a:cs typeface="+mn-cs"/>
                <a:sym typeface="Helvetica Neue"/>
              </a:rPr>
              <a:t>NAME: _________________________________</a:t>
            </a:r>
          </a:p>
        </p:txBody>
      </p:sp>
    </p:spTree>
    <p:extLst>
      <p:ext uri="{BB962C8B-B14F-4D97-AF65-F5344CB8AC3E}">
        <p14:creationId xmlns:p14="http://schemas.microsoft.com/office/powerpoint/2010/main" val="76853290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reate a headline for this image">
            <a:extLst>
              <a:ext uri="{FF2B5EF4-FFF2-40B4-BE49-F238E27FC236}">
                <a16:creationId xmlns:a16="http://schemas.microsoft.com/office/drawing/2014/main" id="{3EECDDCE-5B4D-4E59-91A1-98647CE4554E}"/>
              </a:ext>
            </a:extLst>
          </p:cNvPr>
          <p:cNvSpPr txBox="1"/>
          <p:nvPr/>
        </p:nvSpPr>
        <p:spPr>
          <a:xfrm>
            <a:off x="258257" y="56456"/>
            <a:ext cx="6341486" cy="361878"/>
          </a:xfrm>
          <a:prstGeom prst="rect">
            <a:avLst/>
          </a:prstGeom>
          <a:solidFill>
            <a:schemeClr val="accent1">
              <a:lumMod val="40000"/>
              <a:lumOff val="60000"/>
            </a:schemeClr>
          </a:solidFill>
          <a:ln w="12700">
            <a:miter lim="400000"/>
          </a:ln>
          <a:extLst>
            <a:ext uri="{C572A759-6A51-4108-AA02-DFA0A04FC94B}">
              <ma14:wrappingTextBoxFlag xmlns:ma14="http://schemas.microsoft.com/office/mac/drawingml/2011/main" xmlns="" val="1"/>
            </a:ext>
          </a:extLst>
        </p:spPr>
        <p:txBody>
          <a:bodyPr wrap="square" lIns="26789" tIns="26789" rIns="26789" bIns="26789" anchor="ctr">
            <a:spAutoFit/>
          </a:bodyPr>
          <a:lstStyle>
            <a:lvl1pPr>
              <a:defRPr sz="3700" b="1"/>
            </a:lvl1pPr>
          </a:lstStyle>
          <a:p>
            <a:r>
              <a:rPr lang="en-GB" sz="2000" b="1" dirty="0"/>
              <a:t>What methods did we use?</a:t>
            </a:r>
          </a:p>
        </p:txBody>
      </p:sp>
      <p:sp>
        <p:nvSpPr>
          <p:cNvPr id="14" name="TextBox 13">
            <a:extLst>
              <a:ext uri="{FF2B5EF4-FFF2-40B4-BE49-F238E27FC236}">
                <a16:creationId xmlns:a16="http://schemas.microsoft.com/office/drawing/2014/main" id="{A487C729-DEA4-4975-A5DB-5DC522472AD1}"/>
              </a:ext>
            </a:extLst>
          </p:cNvPr>
          <p:cNvSpPr txBox="1"/>
          <p:nvPr/>
        </p:nvSpPr>
        <p:spPr>
          <a:xfrm>
            <a:off x="258257" y="537753"/>
            <a:ext cx="6325358" cy="546544"/>
          </a:xfrm>
          <a:prstGeom prst="rect">
            <a:avLst/>
          </a:prstGeom>
          <a:solidFill>
            <a:schemeClr val="accent1">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algn="l"/>
            <a:r>
              <a:rPr lang="en-GB" sz="1600" b="1" dirty="0">
                <a:solidFill>
                  <a:srgbClr val="000000"/>
                </a:solidFill>
                <a:latin typeface="Helvetica Neue Medium"/>
              </a:rPr>
              <a:t>Use your booklet and experiences to complete this table to show the basic information about each data collection method.</a:t>
            </a:r>
            <a:endParaRPr lang="en-GB" sz="1600" b="1" dirty="0"/>
          </a:p>
        </p:txBody>
      </p:sp>
      <p:pic>
        <p:nvPicPr>
          <p:cNvPr id="2" name="Picture 1">
            <a:extLst>
              <a:ext uri="{FF2B5EF4-FFF2-40B4-BE49-F238E27FC236}">
                <a16:creationId xmlns:a16="http://schemas.microsoft.com/office/drawing/2014/main" id="{3D819366-98EF-309B-A14E-3774A4A50797}"/>
              </a:ext>
            </a:extLst>
          </p:cNvPr>
          <p:cNvPicPr>
            <a:picLocks noChangeAspect="1"/>
          </p:cNvPicPr>
          <p:nvPr/>
        </p:nvPicPr>
        <p:blipFill>
          <a:blip r:embed="rId2"/>
          <a:stretch>
            <a:fillRect/>
          </a:stretch>
        </p:blipFill>
        <p:spPr>
          <a:xfrm rot="5400000">
            <a:off x="-919056" y="2346876"/>
            <a:ext cx="8679983" cy="6325358"/>
          </a:xfrm>
          <a:prstGeom prst="rect">
            <a:avLst/>
          </a:prstGeom>
        </p:spPr>
      </p:pic>
    </p:spTree>
    <p:extLst>
      <p:ext uri="{BB962C8B-B14F-4D97-AF65-F5344CB8AC3E}">
        <p14:creationId xmlns:p14="http://schemas.microsoft.com/office/powerpoint/2010/main" val="13396002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reate a headline for this image">
            <a:extLst>
              <a:ext uri="{FF2B5EF4-FFF2-40B4-BE49-F238E27FC236}">
                <a16:creationId xmlns:a16="http://schemas.microsoft.com/office/drawing/2014/main" id="{3EECDDCE-5B4D-4E59-91A1-98647CE4554E}"/>
              </a:ext>
            </a:extLst>
          </p:cNvPr>
          <p:cNvSpPr txBox="1"/>
          <p:nvPr/>
        </p:nvSpPr>
        <p:spPr>
          <a:xfrm>
            <a:off x="258257" y="124681"/>
            <a:ext cx="6341486" cy="361878"/>
          </a:xfrm>
          <a:prstGeom prst="rect">
            <a:avLst/>
          </a:prstGeom>
          <a:solidFill>
            <a:schemeClr val="accent1">
              <a:lumMod val="40000"/>
              <a:lumOff val="60000"/>
            </a:schemeClr>
          </a:solidFill>
          <a:ln w="12700">
            <a:miter lim="400000"/>
          </a:ln>
          <a:extLst>
            <a:ext uri="{C572A759-6A51-4108-AA02-DFA0A04FC94B}">
              <ma14:wrappingTextBoxFlag xmlns="" xmlns:ma14="http://schemas.microsoft.com/office/mac/drawingml/2011/main" val="1"/>
            </a:ext>
          </a:extLst>
        </p:spPr>
        <p:txBody>
          <a:bodyPr wrap="square" lIns="26789" tIns="26789" rIns="26789" bIns="26789" anchor="ctr">
            <a:spAutoFit/>
          </a:bodyPr>
          <a:lstStyle>
            <a:lvl1pPr>
              <a:defRPr sz="3700" b="1"/>
            </a:lvl1pPr>
          </a:lstStyle>
          <a:p>
            <a:r>
              <a:rPr lang="en-GB" sz="2000" b="1" dirty="0"/>
              <a:t>Can we justify our methods of data collection?</a:t>
            </a:r>
          </a:p>
        </p:txBody>
      </p:sp>
      <p:sp>
        <p:nvSpPr>
          <p:cNvPr id="17" name="TextBox 16">
            <a:extLst>
              <a:ext uri="{FF2B5EF4-FFF2-40B4-BE49-F238E27FC236}">
                <a16:creationId xmlns:a16="http://schemas.microsoft.com/office/drawing/2014/main" id="{5AAE7E6C-08B9-F884-808A-277DADA7F1B0}"/>
              </a:ext>
            </a:extLst>
          </p:cNvPr>
          <p:cNvSpPr txBox="1"/>
          <p:nvPr/>
        </p:nvSpPr>
        <p:spPr>
          <a:xfrm>
            <a:off x="256728" y="3141801"/>
            <a:ext cx="6325358" cy="947103"/>
          </a:xfrm>
          <a:prstGeom prst="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marL="0" indent="0" algn="l" defTabSz="410730">
              <a:lnSpc>
                <a:spcPct val="107000"/>
              </a:lnSpc>
              <a:spcAft>
                <a:spcPts val="800"/>
              </a:spcAft>
              <a:buNone/>
            </a:pPr>
            <a:r>
              <a:rPr lang="en-GB" sz="1600" b="1" dirty="0">
                <a:latin typeface="Helvetica Neue Medium"/>
              </a:rPr>
              <a:t>This PEE paragraph would be awarded 3 marks for this exam question. Use the space below to write 2 paragraphs of your own to show the advantages of your chosen methods.</a:t>
            </a:r>
            <a:endParaRPr lang="en-GB" sz="900" b="1" dirty="0">
              <a:solidFill>
                <a:srgbClr val="000000"/>
              </a:solidFill>
              <a:latin typeface="Helvetica Neue Medium"/>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3E60A71-3E9B-FED6-5CED-97A6D099A71B}"/>
              </a:ext>
            </a:extLst>
          </p:cNvPr>
          <p:cNvSpPr txBox="1"/>
          <p:nvPr/>
        </p:nvSpPr>
        <p:spPr>
          <a:xfrm>
            <a:off x="256728" y="1264910"/>
            <a:ext cx="6303366" cy="1815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1600" b="1" dirty="0">
                <a:solidFill>
                  <a:schemeClr val="accent1">
                    <a:lumMod val="75000"/>
                  </a:schemeClr>
                </a:solidFill>
              </a:rPr>
              <a:t>One primary data collection method I used was an environmental quality survey. </a:t>
            </a:r>
            <a:r>
              <a:rPr lang="en-GB" sz="1600" b="1" dirty="0">
                <a:solidFill>
                  <a:schemeClr val="accent3">
                    <a:lumMod val="50000"/>
                  </a:schemeClr>
                </a:solidFill>
              </a:rPr>
              <a:t>This worked by choosing a location and completing a bi-polar scale to judge the quality of its environment, such as the condition and safety of the area. </a:t>
            </a:r>
            <a:r>
              <a:rPr lang="en-GB" sz="1600" b="1" dirty="0">
                <a:solidFill>
                  <a:schemeClr val="accent5">
                    <a:lumMod val="75000"/>
                  </a:schemeClr>
                </a:solidFill>
              </a:rPr>
              <a:t>This was useful because it helped to show if the regenerated area had an improved environment compared to the unregenerated area.</a:t>
            </a:r>
          </a:p>
        </p:txBody>
      </p:sp>
      <p:sp>
        <p:nvSpPr>
          <p:cNvPr id="10" name="TextBox 9">
            <a:extLst>
              <a:ext uri="{FF2B5EF4-FFF2-40B4-BE49-F238E27FC236}">
                <a16:creationId xmlns:a16="http://schemas.microsoft.com/office/drawing/2014/main" id="{6CF5A6CF-921F-7985-A1DD-90E7FB33CCBE}"/>
              </a:ext>
            </a:extLst>
          </p:cNvPr>
          <p:cNvSpPr txBox="1"/>
          <p:nvPr/>
        </p:nvSpPr>
        <p:spPr>
          <a:xfrm>
            <a:off x="256728" y="560512"/>
            <a:ext cx="6303366" cy="584775"/>
          </a:xfrm>
          <a:prstGeom prst="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1600" b="1" dirty="0"/>
              <a:t>Assess the effectiveness of your data collection method(s).    (6 marks)</a:t>
            </a:r>
          </a:p>
        </p:txBody>
      </p:sp>
      <p:sp>
        <p:nvSpPr>
          <p:cNvPr id="11" name="Rectangle 10">
            <a:extLst>
              <a:ext uri="{FF2B5EF4-FFF2-40B4-BE49-F238E27FC236}">
                <a16:creationId xmlns:a16="http://schemas.microsoft.com/office/drawing/2014/main" id="{B1C60B02-61ED-E25E-07F0-3179D4E76DD7}"/>
              </a:ext>
            </a:extLst>
          </p:cNvPr>
          <p:cNvSpPr/>
          <p:nvPr/>
        </p:nvSpPr>
        <p:spPr>
          <a:xfrm>
            <a:off x="258257" y="4268336"/>
            <a:ext cx="6341486" cy="5509200"/>
          </a:xfrm>
          <a:prstGeom prst="rect">
            <a:avLst/>
          </a:prstGeom>
        </p:spPr>
        <p:txBody>
          <a:bodyPr wrap="square">
            <a:spAutoFit/>
          </a:bodyPr>
          <a:lstStyle/>
          <a:p>
            <a:pPr algn="l"/>
            <a:r>
              <a:rPr lang="en-GB" sz="1600" b="1"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423738732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reate a headline for this image">
            <a:extLst>
              <a:ext uri="{FF2B5EF4-FFF2-40B4-BE49-F238E27FC236}">
                <a16:creationId xmlns:a16="http://schemas.microsoft.com/office/drawing/2014/main" id="{3EECDDCE-5B4D-4E59-91A1-98647CE4554E}"/>
              </a:ext>
            </a:extLst>
          </p:cNvPr>
          <p:cNvSpPr txBox="1"/>
          <p:nvPr/>
        </p:nvSpPr>
        <p:spPr>
          <a:xfrm>
            <a:off x="258257" y="80821"/>
            <a:ext cx="6341486" cy="669654"/>
          </a:xfrm>
          <a:prstGeom prst="rect">
            <a:avLst/>
          </a:prstGeom>
          <a:solidFill>
            <a:schemeClr val="accent1">
              <a:lumMod val="40000"/>
              <a:lumOff val="60000"/>
            </a:schemeClr>
          </a:solidFill>
          <a:ln w="12700">
            <a:miter lim="400000"/>
          </a:ln>
          <a:extLst>
            <a:ext uri="{C572A759-6A51-4108-AA02-DFA0A04FC94B}">
              <ma14:wrappingTextBoxFlag xmlns:ma14="http://schemas.microsoft.com/office/mac/drawingml/2011/main" xmlns="" val="1"/>
            </a:ext>
          </a:extLst>
        </p:spPr>
        <p:txBody>
          <a:bodyPr wrap="square" lIns="26789" tIns="26789" rIns="26789" bIns="26789" anchor="ctr">
            <a:spAutoFit/>
          </a:bodyPr>
          <a:lstStyle>
            <a:lvl1pPr>
              <a:defRPr sz="3700" b="1"/>
            </a:lvl1pPr>
          </a:lstStyle>
          <a:p>
            <a:r>
              <a:rPr lang="en-GB" sz="2000" b="1" dirty="0"/>
              <a:t>What were the limitations of our methods of data collection?</a:t>
            </a:r>
          </a:p>
        </p:txBody>
      </p:sp>
      <p:sp>
        <p:nvSpPr>
          <p:cNvPr id="17" name="TextBox 16">
            <a:extLst>
              <a:ext uri="{FF2B5EF4-FFF2-40B4-BE49-F238E27FC236}">
                <a16:creationId xmlns:a16="http://schemas.microsoft.com/office/drawing/2014/main" id="{5AAE7E6C-08B9-F884-808A-277DADA7F1B0}"/>
              </a:ext>
            </a:extLst>
          </p:cNvPr>
          <p:cNvSpPr txBox="1"/>
          <p:nvPr/>
        </p:nvSpPr>
        <p:spPr>
          <a:xfrm>
            <a:off x="274385" y="3573849"/>
            <a:ext cx="6325358" cy="947103"/>
          </a:xfrm>
          <a:prstGeom prst="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marL="0" indent="0" algn="l" defTabSz="410730">
              <a:lnSpc>
                <a:spcPct val="107000"/>
              </a:lnSpc>
              <a:spcAft>
                <a:spcPts val="800"/>
              </a:spcAft>
              <a:buNone/>
            </a:pPr>
            <a:r>
              <a:rPr lang="en-GB" sz="1600" b="1" dirty="0">
                <a:latin typeface="Helvetica Neue Medium"/>
              </a:rPr>
              <a:t>This PEE paragraph would be awarded 3 marks for this exam question. Use the space below to write 2 paragraphs of your own to show the limitations of your chosen methods.</a:t>
            </a:r>
            <a:endParaRPr lang="en-GB" sz="900" b="1" dirty="0">
              <a:solidFill>
                <a:srgbClr val="000000"/>
              </a:solidFill>
              <a:latin typeface="Helvetica Neue Medium"/>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3E60A71-3E9B-FED6-5CED-97A6D099A71B}"/>
              </a:ext>
            </a:extLst>
          </p:cNvPr>
          <p:cNvSpPr txBox="1"/>
          <p:nvPr/>
        </p:nvSpPr>
        <p:spPr>
          <a:xfrm>
            <a:off x="256728" y="1710250"/>
            <a:ext cx="6303366" cy="1815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1600" b="1" dirty="0">
                <a:solidFill>
                  <a:schemeClr val="accent1">
                    <a:lumMod val="75000"/>
                  </a:schemeClr>
                </a:solidFill>
              </a:rPr>
              <a:t>One primary data collection method I used was an environmental quality survey. </a:t>
            </a:r>
            <a:r>
              <a:rPr lang="en-GB" sz="1600" b="1" dirty="0">
                <a:solidFill>
                  <a:schemeClr val="accent3">
                    <a:lumMod val="50000"/>
                  </a:schemeClr>
                </a:solidFill>
              </a:rPr>
              <a:t>This worked by choosing a location and completing a bi-polar scale to judge the quality of its environment, such as the condition and safety of the area. </a:t>
            </a:r>
            <a:r>
              <a:rPr lang="en-GB" sz="1600" b="1" dirty="0">
                <a:solidFill>
                  <a:schemeClr val="accent5">
                    <a:lumMod val="75000"/>
                  </a:schemeClr>
                </a:solidFill>
              </a:rPr>
              <a:t>This was ineffective because the scale is subjective and so the results would change depending on who was collecting the data and their opinions.</a:t>
            </a:r>
          </a:p>
        </p:txBody>
      </p:sp>
      <p:sp>
        <p:nvSpPr>
          <p:cNvPr id="10" name="TextBox 9">
            <a:extLst>
              <a:ext uri="{FF2B5EF4-FFF2-40B4-BE49-F238E27FC236}">
                <a16:creationId xmlns:a16="http://schemas.microsoft.com/office/drawing/2014/main" id="{6CF5A6CF-921F-7985-A1DD-90E7FB33CCBE}"/>
              </a:ext>
            </a:extLst>
          </p:cNvPr>
          <p:cNvSpPr txBox="1"/>
          <p:nvPr/>
        </p:nvSpPr>
        <p:spPr>
          <a:xfrm>
            <a:off x="256728" y="1057614"/>
            <a:ext cx="6303366" cy="584775"/>
          </a:xfrm>
          <a:prstGeom prst="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1600" b="1" dirty="0"/>
              <a:t>Assess the effectiveness of your data collection method(s).    (6 marks)</a:t>
            </a:r>
          </a:p>
        </p:txBody>
      </p:sp>
      <p:sp>
        <p:nvSpPr>
          <p:cNvPr id="11" name="Rectangle 10">
            <a:extLst>
              <a:ext uri="{FF2B5EF4-FFF2-40B4-BE49-F238E27FC236}">
                <a16:creationId xmlns:a16="http://schemas.microsoft.com/office/drawing/2014/main" id="{B1C60B02-61ED-E25E-07F0-3179D4E76DD7}"/>
              </a:ext>
            </a:extLst>
          </p:cNvPr>
          <p:cNvSpPr/>
          <p:nvPr/>
        </p:nvSpPr>
        <p:spPr>
          <a:xfrm>
            <a:off x="237668" y="4585061"/>
            <a:ext cx="6341486" cy="5016758"/>
          </a:xfrm>
          <a:prstGeom prst="rect">
            <a:avLst/>
          </a:prstGeom>
        </p:spPr>
        <p:txBody>
          <a:bodyPr wrap="square">
            <a:spAutoFit/>
          </a:bodyPr>
          <a:lstStyle/>
          <a:p>
            <a:pPr algn="l"/>
            <a:r>
              <a:rPr lang="en-GB" sz="1600" b="1"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32547237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reate a headline for this image">
            <a:extLst>
              <a:ext uri="{FF2B5EF4-FFF2-40B4-BE49-F238E27FC236}">
                <a16:creationId xmlns:a16="http://schemas.microsoft.com/office/drawing/2014/main" id="{3EECDDCE-5B4D-4E59-91A1-98647CE4554E}"/>
              </a:ext>
            </a:extLst>
          </p:cNvPr>
          <p:cNvSpPr txBox="1"/>
          <p:nvPr/>
        </p:nvSpPr>
        <p:spPr>
          <a:xfrm>
            <a:off x="258257" y="124681"/>
            <a:ext cx="6341486" cy="361878"/>
          </a:xfrm>
          <a:prstGeom prst="rect">
            <a:avLst/>
          </a:prstGeom>
          <a:solidFill>
            <a:schemeClr val="accent1">
              <a:lumMod val="40000"/>
              <a:lumOff val="60000"/>
            </a:schemeClr>
          </a:solidFill>
          <a:ln w="12700">
            <a:miter lim="400000"/>
          </a:ln>
          <a:extLst>
            <a:ext uri="{C572A759-6A51-4108-AA02-DFA0A04FC94B}">
              <ma14:wrappingTextBoxFlag xmlns:ma14="http://schemas.microsoft.com/office/mac/drawingml/2011/main" xmlns="" val="1"/>
            </a:ext>
          </a:extLst>
        </p:spPr>
        <p:txBody>
          <a:bodyPr wrap="square" lIns="26789" tIns="26789" rIns="26789" bIns="26789" anchor="ctr">
            <a:spAutoFit/>
          </a:bodyPr>
          <a:lstStyle>
            <a:lvl1pPr>
              <a:defRPr sz="3700" b="1"/>
            </a:lvl1pPr>
          </a:lstStyle>
          <a:p>
            <a:r>
              <a:rPr lang="en-GB" sz="2000" b="1" dirty="0"/>
              <a:t>How can we present our data?</a:t>
            </a:r>
          </a:p>
        </p:txBody>
      </p:sp>
      <p:sp>
        <p:nvSpPr>
          <p:cNvPr id="10" name="TextBox 9">
            <a:extLst>
              <a:ext uri="{FF2B5EF4-FFF2-40B4-BE49-F238E27FC236}">
                <a16:creationId xmlns:a16="http://schemas.microsoft.com/office/drawing/2014/main" id="{6CF5A6CF-921F-7985-A1DD-90E7FB33CCBE}"/>
              </a:ext>
            </a:extLst>
          </p:cNvPr>
          <p:cNvSpPr txBox="1"/>
          <p:nvPr/>
        </p:nvSpPr>
        <p:spPr>
          <a:xfrm>
            <a:off x="256728" y="560512"/>
            <a:ext cx="6303366" cy="830997"/>
          </a:xfrm>
          <a:prstGeom prst="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1600" b="1" dirty="0"/>
              <a:t>The results of our EQS can be presented as a </a:t>
            </a:r>
            <a:r>
              <a:rPr lang="en-GB" sz="1600" b="1" u="sng" dirty="0"/>
              <a:t>bi-polar graph</a:t>
            </a:r>
            <a:r>
              <a:rPr lang="en-GB" sz="1600" b="1" dirty="0"/>
              <a:t>. An example of this is shown below. Complete the other 2 bi-polar graphs for The Olympic Park and Stratford High Street.</a:t>
            </a:r>
          </a:p>
        </p:txBody>
      </p:sp>
      <p:graphicFrame>
        <p:nvGraphicFramePr>
          <p:cNvPr id="3" name="Table 2">
            <a:extLst>
              <a:ext uri="{FF2B5EF4-FFF2-40B4-BE49-F238E27FC236}">
                <a16:creationId xmlns:a16="http://schemas.microsoft.com/office/drawing/2014/main" id="{361C4B64-DD94-7AB5-DD87-E78C6314C253}"/>
              </a:ext>
            </a:extLst>
          </p:cNvPr>
          <p:cNvGraphicFramePr>
            <a:graphicFrameLocks noGrp="1"/>
          </p:cNvGraphicFramePr>
          <p:nvPr>
            <p:extLst>
              <p:ext uri="{D42A27DB-BD31-4B8C-83A1-F6EECF244321}">
                <p14:modId xmlns:p14="http://schemas.microsoft.com/office/powerpoint/2010/main" val="487100735"/>
              </p:ext>
            </p:extLst>
          </p:nvPr>
        </p:nvGraphicFramePr>
        <p:xfrm>
          <a:off x="256728" y="1722387"/>
          <a:ext cx="6303366" cy="2265681"/>
        </p:xfrm>
        <a:graphic>
          <a:graphicData uri="http://schemas.openxmlformats.org/drawingml/2006/table">
            <a:tbl>
              <a:tblPr firstRow="1" bandRow="1">
                <a:tableStyleId>{5940675A-B579-460E-94D1-54222C63F5DA}</a:tableStyleId>
              </a:tblPr>
              <a:tblGrid>
                <a:gridCol w="1050561">
                  <a:extLst>
                    <a:ext uri="{9D8B030D-6E8A-4147-A177-3AD203B41FA5}">
                      <a16:colId xmlns:a16="http://schemas.microsoft.com/office/drawing/2014/main" val="1169177317"/>
                    </a:ext>
                  </a:extLst>
                </a:gridCol>
                <a:gridCol w="1050561">
                  <a:extLst>
                    <a:ext uri="{9D8B030D-6E8A-4147-A177-3AD203B41FA5}">
                      <a16:colId xmlns:a16="http://schemas.microsoft.com/office/drawing/2014/main" val="1470824812"/>
                    </a:ext>
                  </a:extLst>
                </a:gridCol>
                <a:gridCol w="1050561">
                  <a:extLst>
                    <a:ext uri="{9D8B030D-6E8A-4147-A177-3AD203B41FA5}">
                      <a16:colId xmlns:a16="http://schemas.microsoft.com/office/drawing/2014/main" val="3604920741"/>
                    </a:ext>
                  </a:extLst>
                </a:gridCol>
                <a:gridCol w="1050561">
                  <a:extLst>
                    <a:ext uri="{9D8B030D-6E8A-4147-A177-3AD203B41FA5}">
                      <a16:colId xmlns:a16="http://schemas.microsoft.com/office/drawing/2014/main" val="2507901052"/>
                    </a:ext>
                  </a:extLst>
                </a:gridCol>
                <a:gridCol w="1050561">
                  <a:extLst>
                    <a:ext uri="{9D8B030D-6E8A-4147-A177-3AD203B41FA5}">
                      <a16:colId xmlns:a16="http://schemas.microsoft.com/office/drawing/2014/main" val="869950893"/>
                    </a:ext>
                  </a:extLst>
                </a:gridCol>
                <a:gridCol w="1050561">
                  <a:extLst>
                    <a:ext uri="{9D8B030D-6E8A-4147-A177-3AD203B41FA5}">
                      <a16:colId xmlns:a16="http://schemas.microsoft.com/office/drawing/2014/main" val="1440849523"/>
                    </a:ext>
                  </a:extLst>
                </a:gridCol>
              </a:tblGrid>
              <a:tr h="224649">
                <a:tc>
                  <a:txBody>
                    <a:bodyPr/>
                    <a:lstStyle/>
                    <a:p>
                      <a:endParaRPr lang="en-GB"/>
                    </a:p>
                  </a:txBody>
                  <a:tcPr/>
                </a:tc>
                <a:tc>
                  <a:txBody>
                    <a:bodyPr/>
                    <a:lstStyle/>
                    <a:p>
                      <a:r>
                        <a:rPr lang="en-GB" sz="1000" b="1" dirty="0"/>
                        <a:t>-2</a:t>
                      </a:r>
                    </a:p>
                  </a:txBody>
                  <a:tcPr/>
                </a:tc>
                <a:tc>
                  <a:txBody>
                    <a:bodyPr/>
                    <a:lstStyle/>
                    <a:p>
                      <a:r>
                        <a:rPr lang="en-GB" sz="1000" b="1" dirty="0"/>
                        <a:t>-1</a:t>
                      </a:r>
                    </a:p>
                  </a:txBody>
                  <a:tcPr/>
                </a:tc>
                <a:tc>
                  <a:txBody>
                    <a:bodyPr/>
                    <a:lstStyle/>
                    <a:p>
                      <a:r>
                        <a:rPr lang="en-GB" sz="1000" b="1" dirty="0"/>
                        <a:t>0</a:t>
                      </a:r>
                    </a:p>
                  </a:txBody>
                  <a:tcPr/>
                </a:tc>
                <a:tc>
                  <a:txBody>
                    <a:bodyPr/>
                    <a:lstStyle/>
                    <a:p>
                      <a:r>
                        <a:rPr lang="en-GB" sz="1000" b="1" dirty="0"/>
                        <a:t>1</a:t>
                      </a:r>
                    </a:p>
                  </a:txBody>
                  <a:tcPr/>
                </a:tc>
                <a:tc>
                  <a:txBody>
                    <a:bodyPr/>
                    <a:lstStyle/>
                    <a:p>
                      <a:r>
                        <a:rPr lang="en-GB" sz="1000" b="1" dirty="0"/>
                        <a:t>2</a:t>
                      </a:r>
                    </a:p>
                  </a:txBody>
                  <a:tcPr/>
                </a:tc>
                <a:extLst>
                  <a:ext uri="{0D108BD9-81ED-4DB2-BD59-A6C34878D82A}">
                    <a16:rowId xmlns:a16="http://schemas.microsoft.com/office/drawing/2014/main" val="3883023368"/>
                  </a:ext>
                </a:extLst>
              </a:tr>
              <a:tr h="224649">
                <a:tc>
                  <a:txBody>
                    <a:bodyPr/>
                    <a:lstStyle/>
                    <a:p>
                      <a:r>
                        <a:rPr lang="en-GB" dirty="0"/>
                        <a:t>Design</a:t>
                      </a:r>
                    </a:p>
                  </a:txBody>
                  <a:tcPr/>
                </a:tc>
                <a:tc>
                  <a:txBody>
                    <a:bodyPr/>
                    <a:lstStyle/>
                    <a:p>
                      <a:endParaRPr lang="en-GB"/>
                    </a:p>
                  </a:txBody>
                  <a:tcPr/>
                </a:tc>
                <a:tc>
                  <a:txBody>
                    <a:bodyPr/>
                    <a:lstStyle/>
                    <a:p>
                      <a:endParaRPr lang="en-GB"/>
                    </a:p>
                  </a:txBody>
                  <a:tcPr/>
                </a:tc>
                <a:tc>
                  <a:txBody>
                    <a:bodyPr/>
                    <a:lstStyle/>
                    <a:p>
                      <a:endParaRPr lang="en-GB" dirty="0"/>
                    </a:p>
                  </a:txBody>
                  <a:tcPr>
                    <a:solidFill>
                      <a:schemeClr val="accent3"/>
                    </a:solidFill>
                  </a:tcPr>
                </a:tc>
                <a:tc>
                  <a:txBody>
                    <a:bodyPr/>
                    <a:lstStyle/>
                    <a:p>
                      <a:endParaRPr lang="en-GB" dirty="0"/>
                    </a:p>
                  </a:txBody>
                  <a:tcPr>
                    <a:solidFill>
                      <a:schemeClr val="accent3"/>
                    </a:solidFill>
                  </a:tcPr>
                </a:tc>
                <a:tc>
                  <a:txBody>
                    <a:bodyPr/>
                    <a:lstStyle/>
                    <a:p>
                      <a:endParaRPr lang="en-GB" dirty="0"/>
                    </a:p>
                  </a:txBody>
                  <a:tcPr>
                    <a:solidFill>
                      <a:schemeClr val="accent3"/>
                    </a:solidFill>
                  </a:tcPr>
                </a:tc>
                <a:extLst>
                  <a:ext uri="{0D108BD9-81ED-4DB2-BD59-A6C34878D82A}">
                    <a16:rowId xmlns:a16="http://schemas.microsoft.com/office/drawing/2014/main" val="547490994"/>
                  </a:ext>
                </a:extLst>
              </a:tr>
              <a:tr h="224649">
                <a:tc>
                  <a:txBody>
                    <a:bodyPr/>
                    <a:lstStyle/>
                    <a:p>
                      <a:r>
                        <a:rPr lang="en-GB" dirty="0"/>
                        <a:t>Green Space</a:t>
                      </a:r>
                    </a:p>
                  </a:txBody>
                  <a:tcPr/>
                </a:tc>
                <a:tc>
                  <a:txBody>
                    <a:bodyPr/>
                    <a:lstStyle/>
                    <a:p>
                      <a:endParaRPr lang="en-GB"/>
                    </a:p>
                  </a:txBody>
                  <a:tcPr/>
                </a:tc>
                <a:tc>
                  <a:txBody>
                    <a:bodyPr/>
                    <a:lstStyle/>
                    <a:p>
                      <a:endParaRPr lang="en-GB"/>
                    </a:p>
                  </a:txBody>
                  <a:tcPr/>
                </a:tc>
                <a:tc>
                  <a:txBody>
                    <a:bodyPr/>
                    <a:lstStyle/>
                    <a:p>
                      <a:endParaRPr lang="en-GB" dirty="0"/>
                    </a:p>
                  </a:txBody>
                  <a:tcPr>
                    <a:solidFill>
                      <a:schemeClr val="accent3"/>
                    </a:solidFill>
                  </a:tcPr>
                </a:tc>
                <a:tc>
                  <a:txBody>
                    <a:bodyPr/>
                    <a:lstStyle/>
                    <a:p>
                      <a:endParaRPr lang="en-GB" dirty="0"/>
                    </a:p>
                  </a:txBody>
                  <a:tcPr>
                    <a:solidFill>
                      <a:schemeClr val="accent3"/>
                    </a:solidFill>
                  </a:tcPr>
                </a:tc>
                <a:tc>
                  <a:txBody>
                    <a:bodyPr/>
                    <a:lstStyle/>
                    <a:p>
                      <a:endParaRPr lang="en-GB" dirty="0"/>
                    </a:p>
                  </a:txBody>
                  <a:tcPr/>
                </a:tc>
                <a:extLst>
                  <a:ext uri="{0D108BD9-81ED-4DB2-BD59-A6C34878D82A}">
                    <a16:rowId xmlns:a16="http://schemas.microsoft.com/office/drawing/2014/main" val="993169570"/>
                  </a:ext>
                </a:extLst>
              </a:tr>
              <a:tr h="224649">
                <a:tc>
                  <a:txBody>
                    <a:bodyPr/>
                    <a:lstStyle/>
                    <a:p>
                      <a:r>
                        <a:rPr lang="en-GB" dirty="0"/>
                        <a:t>Condition</a:t>
                      </a:r>
                    </a:p>
                  </a:txBody>
                  <a:tcPr/>
                </a:tc>
                <a:tc>
                  <a:txBody>
                    <a:bodyPr/>
                    <a:lstStyle/>
                    <a:p>
                      <a:endParaRPr lang="en-GB"/>
                    </a:p>
                  </a:txBody>
                  <a:tcPr/>
                </a:tc>
                <a:tc>
                  <a:txBody>
                    <a:bodyPr/>
                    <a:lstStyle/>
                    <a:p>
                      <a:endParaRPr lang="en-GB"/>
                    </a:p>
                  </a:txBody>
                  <a:tcPr/>
                </a:tc>
                <a:tc>
                  <a:txBody>
                    <a:bodyPr/>
                    <a:lstStyle/>
                    <a:p>
                      <a:endParaRPr lang="en-GB" dirty="0"/>
                    </a:p>
                  </a:txBody>
                  <a:tcPr>
                    <a:solidFill>
                      <a:schemeClr val="accent3"/>
                    </a:solidFill>
                  </a:tcPr>
                </a:tc>
                <a:tc>
                  <a:txBody>
                    <a:bodyPr/>
                    <a:lstStyle/>
                    <a:p>
                      <a:endParaRPr lang="en-GB" dirty="0"/>
                    </a:p>
                  </a:txBody>
                  <a:tcPr>
                    <a:solidFill>
                      <a:schemeClr val="accent3"/>
                    </a:solidFill>
                  </a:tcPr>
                </a:tc>
                <a:tc>
                  <a:txBody>
                    <a:bodyPr/>
                    <a:lstStyle/>
                    <a:p>
                      <a:endParaRPr lang="en-GB" dirty="0"/>
                    </a:p>
                  </a:txBody>
                  <a:tcPr>
                    <a:solidFill>
                      <a:schemeClr val="accent3"/>
                    </a:solidFill>
                  </a:tcPr>
                </a:tc>
                <a:extLst>
                  <a:ext uri="{0D108BD9-81ED-4DB2-BD59-A6C34878D82A}">
                    <a16:rowId xmlns:a16="http://schemas.microsoft.com/office/drawing/2014/main" val="478029834"/>
                  </a:ext>
                </a:extLst>
              </a:tr>
              <a:tr h="224649">
                <a:tc>
                  <a:txBody>
                    <a:bodyPr/>
                    <a:lstStyle/>
                    <a:p>
                      <a:r>
                        <a:rPr lang="en-GB" dirty="0"/>
                        <a:t>Natural Feel</a:t>
                      </a:r>
                    </a:p>
                  </a:txBody>
                  <a:tcPr/>
                </a:tc>
                <a:tc>
                  <a:txBody>
                    <a:bodyPr/>
                    <a:lstStyle/>
                    <a:p>
                      <a:endParaRPr lang="en-GB"/>
                    </a:p>
                  </a:txBody>
                  <a:tcPr/>
                </a:tc>
                <a:tc>
                  <a:txBody>
                    <a:bodyPr/>
                    <a:lstStyle/>
                    <a:p>
                      <a:endParaRPr lang="en-GB"/>
                    </a:p>
                  </a:txBody>
                  <a:tcPr/>
                </a:tc>
                <a:tc>
                  <a:txBody>
                    <a:bodyPr/>
                    <a:lstStyle/>
                    <a:p>
                      <a:endParaRPr lang="en-GB" dirty="0"/>
                    </a:p>
                  </a:txBody>
                  <a:tcPr>
                    <a:solidFill>
                      <a:schemeClr val="accent4"/>
                    </a:solidFill>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972369482"/>
                  </a:ext>
                </a:extLst>
              </a:tr>
              <a:tr h="224649">
                <a:tc>
                  <a:txBody>
                    <a:bodyPr/>
                    <a:lstStyle/>
                    <a:p>
                      <a:r>
                        <a:rPr lang="en-GB" dirty="0"/>
                        <a:t>Tidiness</a:t>
                      </a:r>
                    </a:p>
                  </a:txBody>
                  <a:tcPr/>
                </a:tc>
                <a:tc>
                  <a:txBody>
                    <a:bodyPr/>
                    <a:lstStyle/>
                    <a:p>
                      <a:endParaRPr lang="en-GB"/>
                    </a:p>
                  </a:txBody>
                  <a:tcPr/>
                </a:tc>
                <a:tc>
                  <a:txBody>
                    <a:bodyPr/>
                    <a:lstStyle/>
                    <a:p>
                      <a:endParaRPr lang="en-GB"/>
                    </a:p>
                  </a:txBody>
                  <a:tcPr/>
                </a:tc>
                <a:tc>
                  <a:txBody>
                    <a:bodyPr/>
                    <a:lstStyle/>
                    <a:p>
                      <a:endParaRPr lang="en-GB" dirty="0"/>
                    </a:p>
                  </a:txBody>
                  <a:tcPr>
                    <a:solidFill>
                      <a:schemeClr val="accent3"/>
                    </a:solidFill>
                  </a:tcPr>
                </a:tc>
                <a:tc>
                  <a:txBody>
                    <a:bodyPr/>
                    <a:lstStyle/>
                    <a:p>
                      <a:endParaRPr lang="en-GB" dirty="0"/>
                    </a:p>
                  </a:txBody>
                  <a:tcPr>
                    <a:solidFill>
                      <a:schemeClr val="accent3"/>
                    </a:solidFill>
                  </a:tcPr>
                </a:tc>
                <a:tc>
                  <a:txBody>
                    <a:bodyPr/>
                    <a:lstStyle/>
                    <a:p>
                      <a:endParaRPr lang="en-GB" dirty="0"/>
                    </a:p>
                  </a:txBody>
                  <a:tcPr/>
                </a:tc>
                <a:extLst>
                  <a:ext uri="{0D108BD9-81ED-4DB2-BD59-A6C34878D82A}">
                    <a16:rowId xmlns:a16="http://schemas.microsoft.com/office/drawing/2014/main" val="2883585638"/>
                  </a:ext>
                </a:extLst>
              </a:tr>
              <a:tr h="224649">
                <a:tc>
                  <a:txBody>
                    <a:bodyPr/>
                    <a:lstStyle/>
                    <a:p>
                      <a:r>
                        <a:rPr lang="en-GB" dirty="0"/>
                        <a:t>Safety</a:t>
                      </a:r>
                    </a:p>
                  </a:txBody>
                  <a:tcPr/>
                </a:tc>
                <a:tc>
                  <a:txBody>
                    <a:bodyPr/>
                    <a:lstStyle/>
                    <a:p>
                      <a:endParaRPr lang="en-GB"/>
                    </a:p>
                  </a:txBody>
                  <a:tcPr/>
                </a:tc>
                <a:tc>
                  <a:txBody>
                    <a:bodyPr/>
                    <a:lstStyle/>
                    <a:p>
                      <a:endParaRPr lang="en-GB"/>
                    </a:p>
                  </a:txBody>
                  <a:tcPr/>
                </a:tc>
                <a:tc>
                  <a:txBody>
                    <a:bodyPr/>
                    <a:lstStyle/>
                    <a:p>
                      <a:endParaRPr lang="en-GB" dirty="0"/>
                    </a:p>
                  </a:txBody>
                  <a:tcPr>
                    <a:solidFill>
                      <a:schemeClr val="accent3"/>
                    </a:solidFill>
                  </a:tcPr>
                </a:tc>
                <a:tc>
                  <a:txBody>
                    <a:bodyPr/>
                    <a:lstStyle/>
                    <a:p>
                      <a:endParaRPr lang="en-GB" dirty="0"/>
                    </a:p>
                  </a:txBody>
                  <a:tcPr>
                    <a:solidFill>
                      <a:schemeClr val="accent3"/>
                    </a:solidFill>
                  </a:tcPr>
                </a:tc>
                <a:tc>
                  <a:txBody>
                    <a:bodyPr/>
                    <a:lstStyle/>
                    <a:p>
                      <a:endParaRPr lang="en-GB"/>
                    </a:p>
                  </a:txBody>
                  <a:tcPr/>
                </a:tc>
                <a:extLst>
                  <a:ext uri="{0D108BD9-81ED-4DB2-BD59-A6C34878D82A}">
                    <a16:rowId xmlns:a16="http://schemas.microsoft.com/office/drawing/2014/main" val="1776422572"/>
                  </a:ext>
                </a:extLst>
              </a:tr>
              <a:tr h="224649">
                <a:tc>
                  <a:txBody>
                    <a:bodyPr/>
                    <a:lstStyle/>
                    <a:p>
                      <a:r>
                        <a:rPr lang="en-GB" dirty="0"/>
                        <a:t>Attractiveness</a:t>
                      </a:r>
                    </a:p>
                  </a:txBody>
                  <a:tcPr/>
                </a:tc>
                <a:tc>
                  <a:txBody>
                    <a:bodyPr/>
                    <a:lstStyle/>
                    <a:p>
                      <a:endParaRPr lang="en-GB"/>
                    </a:p>
                  </a:txBody>
                  <a:tcPr/>
                </a:tc>
                <a:tc>
                  <a:txBody>
                    <a:bodyPr/>
                    <a:lstStyle/>
                    <a:p>
                      <a:endParaRPr lang="en-GB"/>
                    </a:p>
                  </a:txBody>
                  <a:tcPr/>
                </a:tc>
                <a:tc>
                  <a:txBody>
                    <a:bodyPr/>
                    <a:lstStyle/>
                    <a:p>
                      <a:endParaRPr lang="en-GB" dirty="0"/>
                    </a:p>
                  </a:txBody>
                  <a:tcPr>
                    <a:solidFill>
                      <a:schemeClr val="accent3"/>
                    </a:solidFill>
                  </a:tcPr>
                </a:tc>
                <a:tc>
                  <a:txBody>
                    <a:bodyPr/>
                    <a:lstStyle/>
                    <a:p>
                      <a:endParaRPr lang="en-GB" dirty="0"/>
                    </a:p>
                  </a:txBody>
                  <a:tcPr>
                    <a:solidFill>
                      <a:schemeClr val="accent3"/>
                    </a:solidFill>
                  </a:tcPr>
                </a:tc>
                <a:tc>
                  <a:txBody>
                    <a:bodyPr/>
                    <a:lstStyle/>
                    <a:p>
                      <a:endParaRPr lang="en-GB" dirty="0"/>
                    </a:p>
                  </a:txBody>
                  <a:tcPr>
                    <a:solidFill>
                      <a:schemeClr val="accent3"/>
                    </a:solidFill>
                  </a:tcPr>
                </a:tc>
                <a:extLst>
                  <a:ext uri="{0D108BD9-81ED-4DB2-BD59-A6C34878D82A}">
                    <a16:rowId xmlns:a16="http://schemas.microsoft.com/office/drawing/2014/main" val="3378172653"/>
                  </a:ext>
                </a:extLst>
              </a:tr>
              <a:tr h="224649">
                <a:tc>
                  <a:txBody>
                    <a:bodyPr/>
                    <a:lstStyle/>
                    <a:p>
                      <a:r>
                        <a:rPr lang="en-GB" dirty="0"/>
                        <a:t>Traffic</a:t>
                      </a:r>
                    </a:p>
                  </a:txBody>
                  <a:tcPr/>
                </a:tc>
                <a:tc>
                  <a:txBody>
                    <a:bodyPr/>
                    <a:lstStyle/>
                    <a:p>
                      <a:endParaRPr lang="en-GB"/>
                    </a:p>
                  </a:txBody>
                  <a:tcPr/>
                </a:tc>
                <a:tc>
                  <a:txBody>
                    <a:bodyPr/>
                    <a:lstStyle/>
                    <a:p>
                      <a:endParaRPr lang="en-GB"/>
                    </a:p>
                  </a:txBody>
                  <a:tcPr/>
                </a:tc>
                <a:tc>
                  <a:txBody>
                    <a:bodyPr/>
                    <a:lstStyle/>
                    <a:p>
                      <a:endParaRPr lang="en-GB" dirty="0"/>
                    </a:p>
                  </a:txBody>
                  <a:tcPr>
                    <a:solidFill>
                      <a:schemeClr val="accent3"/>
                    </a:solidFill>
                  </a:tcPr>
                </a:tc>
                <a:tc>
                  <a:txBody>
                    <a:bodyPr/>
                    <a:lstStyle/>
                    <a:p>
                      <a:endParaRPr lang="en-GB" dirty="0"/>
                    </a:p>
                  </a:txBody>
                  <a:tcPr>
                    <a:solidFill>
                      <a:schemeClr val="accent3"/>
                    </a:solidFill>
                  </a:tcPr>
                </a:tc>
                <a:tc>
                  <a:txBody>
                    <a:bodyPr/>
                    <a:lstStyle/>
                    <a:p>
                      <a:endParaRPr lang="en-GB" dirty="0"/>
                    </a:p>
                  </a:txBody>
                  <a:tcPr>
                    <a:solidFill>
                      <a:schemeClr val="accent3"/>
                    </a:solidFill>
                  </a:tcPr>
                </a:tc>
                <a:extLst>
                  <a:ext uri="{0D108BD9-81ED-4DB2-BD59-A6C34878D82A}">
                    <a16:rowId xmlns:a16="http://schemas.microsoft.com/office/drawing/2014/main" val="2637078194"/>
                  </a:ext>
                </a:extLst>
              </a:tr>
              <a:tr h="224649">
                <a:tc>
                  <a:txBody>
                    <a:bodyPr/>
                    <a:lstStyle/>
                    <a:p>
                      <a:r>
                        <a:rPr lang="en-GB" dirty="0"/>
                        <a:t>Quietness</a:t>
                      </a:r>
                    </a:p>
                  </a:txBody>
                  <a:tcPr/>
                </a:tc>
                <a:tc>
                  <a:txBody>
                    <a:bodyPr/>
                    <a:lstStyle/>
                    <a:p>
                      <a:endParaRPr lang="en-GB"/>
                    </a:p>
                  </a:txBody>
                  <a:tcPr/>
                </a:tc>
                <a:tc>
                  <a:txBody>
                    <a:bodyPr/>
                    <a:lstStyle/>
                    <a:p>
                      <a:endParaRPr lang="en-GB"/>
                    </a:p>
                  </a:txBody>
                  <a:tcPr/>
                </a:tc>
                <a:tc>
                  <a:txBody>
                    <a:bodyPr/>
                    <a:lstStyle/>
                    <a:p>
                      <a:endParaRPr lang="en-GB" dirty="0"/>
                    </a:p>
                  </a:txBody>
                  <a:tcPr>
                    <a:solidFill>
                      <a:schemeClr val="accent3"/>
                    </a:solidFill>
                  </a:tcPr>
                </a:tc>
                <a:tc>
                  <a:txBody>
                    <a:bodyPr/>
                    <a:lstStyle/>
                    <a:p>
                      <a:endParaRPr lang="en-GB" dirty="0"/>
                    </a:p>
                  </a:txBody>
                  <a:tcPr>
                    <a:solidFill>
                      <a:schemeClr val="accent3"/>
                    </a:solidFill>
                  </a:tcPr>
                </a:tc>
                <a:tc>
                  <a:txBody>
                    <a:bodyPr/>
                    <a:lstStyle/>
                    <a:p>
                      <a:endParaRPr lang="en-GB" dirty="0"/>
                    </a:p>
                  </a:txBody>
                  <a:tcPr/>
                </a:tc>
                <a:extLst>
                  <a:ext uri="{0D108BD9-81ED-4DB2-BD59-A6C34878D82A}">
                    <a16:rowId xmlns:a16="http://schemas.microsoft.com/office/drawing/2014/main" val="4026374686"/>
                  </a:ext>
                </a:extLst>
              </a:tr>
            </a:tbl>
          </a:graphicData>
        </a:graphic>
      </p:graphicFrame>
      <p:sp>
        <p:nvSpPr>
          <p:cNvPr id="7" name="TextBox 6">
            <a:extLst>
              <a:ext uri="{FF2B5EF4-FFF2-40B4-BE49-F238E27FC236}">
                <a16:creationId xmlns:a16="http://schemas.microsoft.com/office/drawing/2014/main" id="{A0C5570F-51D1-EA91-C5E3-19037E9655B3}"/>
              </a:ext>
            </a:extLst>
          </p:cNvPr>
          <p:cNvSpPr txBox="1"/>
          <p:nvPr/>
        </p:nvSpPr>
        <p:spPr>
          <a:xfrm>
            <a:off x="237673" y="1391509"/>
            <a:ext cx="6303366"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1400" b="1" dirty="0"/>
              <a:t>A bi-polar graph showing my EQS scores for The East Village</a:t>
            </a:r>
          </a:p>
        </p:txBody>
      </p:sp>
      <p:graphicFrame>
        <p:nvGraphicFramePr>
          <p:cNvPr id="8" name="Table 7">
            <a:extLst>
              <a:ext uri="{FF2B5EF4-FFF2-40B4-BE49-F238E27FC236}">
                <a16:creationId xmlns:a16="http://schemas.microsoft.com/office/drawing/2014/main" id="{EDD5F6E9-C098-23EE-520A-0E1430F51FCE}"/>
              </a:ext>
            </a:extLst>
          </p:cNvPr>
          <p:cNvGraphicFramePr>
            <a:graphicFrameLocks noGrp="1"/>
          </p:cNvGraphicFramePr>
          <p:nvPr>
            <p:extLst>
              <p:ext uri="{D42A27DB-BD31-4B8C-83A1-F6EECF244321}">
                <p14:modId xmlns:p14="http://schemas.microsoft.com/office/powerpoint/2010/main" val="1257147084"/>
              </p:ext>
            </p:extLst>
          </p:nvPr>
        </p:nvGraphicFramePr>
        <p:xfrm>
          <a:off x="237673" y="4523969"/>
          <a:ext cx="6303366" cy="2265681"/>
        </p:xfrm>
        <a:graphic>
          <a:graphicData uri="http://schemas.openxmlformats.org/drawingml/2006/table">
            <a:tbl>
              <a:tblPr firstRow="1" bandRow="1">
                <a:tableStyleId>{5940675A-B579-460E-94D1-54222C63F5DA}</a:tableStyleId>
              </a:tblPr>
              <a:tblGrid>
                <a:gridCol w="1050561">
                  <a:extLst>
                    <a:ext uri="{9D8B030D-6E8A-4147-A177-3AD203B41FA5}">
                      <a16:colId xmlns:a16="http://schemas.microsoft.com/office/drawing/2014/main" val="1169177317"/>
                    </a:ext>
                  </a:extLst>
                </a:gridCol>
                <a:gridCol w="1050561">
                  <a:extLst>
                    <a:ext uri="{9D8B030D-6E8A-4147-A177-3AD203B41FA5}">
                      <a16:colId xmlns:a16="http://schemas.microsoft.com/office/drawing/2014/main" val="1470824812"/>
                    </a:ext>
                  </a:extLst>
                </a:gridCol>
                <a:gridCol w="1050561">
                  <a:extLst>
                    <a:ext uri="{9D8B030D-6E8A-4147-A177-3AD203B41FA5}">
                      <a16:colId xmlns:a16="http://schemas.microsoft.com/office/drawing/2014/main" val="3604920741"/>
                    </a:ext>
                  </a:extLst>
                </a:gridCol>
                <a:gridCol w="1050561">
                  <a:extLst>
                    <a:ext uri="{9D8B030D-6E8A-4147-A177-3AD203B41FA5}">
                      <a16:colId xmlns:a16="http://schemas.microsoft.com/office/drawing/2014/main" val="2507901052"/>
                    </a:ext>
                  </a:extLst>
                </a:gridCol>
                <a:gridCol w="1050561">
                  <a:extLst>
                    <a:ext uri="{9D8B030D-6E8A-4147-A177-3AD203B41FA5}">
                      <a16:colId xmlns:a16="http://schemas.microsoft.com/office/drawing/2014/main" val="869950893"/>
                    </a:ext>
                  </a:extLst>
                </a:gridCol>
                <a:gridCol w="1050561">
                  <a:extLst>
                    <a:ext uri="{9D8B030D-6E8A-4147-A177-3AD203B41FA5}">
                      <a16:colId xmlns:a16="http://schemas.microsoft.com/office/drawing/2014/main" val="1440849523"/>
                    </a:ext>
                  </a:extLst>
                </a:gridCol>
              </a:tblGrid>
              <a:tr h="224649">
                <a:tc>
                  <a:txBody>
                    <a:bodyPr/>
                    <a:lstStyle/>
                    <a:p>
                      <a:endParaRPr lang="en-GB"/>
                    </a:p>
                  </a:txBody>
                  <a:tcPr/>
                </a:tc>
                <a:tc>
                  <a:txBody>
                    <a:bodyPr/>
                    <a:lstStyle/>
                    <a:p>
                      <a:r>
                        <a:rPr lang="en-GB" sz="1000" b="1" dirty="0"/>
                        <a:t>-2</a:t>
                      </a:r>
                    </a:p>
                  </a:txBody>
                  <a:tcPr/>
                </a:tc>
                <a:tc>
                  <a:txBody>
                    <a:bodyPr/>
                    <a:lstStyle/>
                    <a:p>
                      <a:r>
                        <a:rPr lang="en-GB" sz="1000" b="1" dirty="0"/>
                        <a:t>-1</a:t>
                      </a:r>
                    </a:p>
                  </a:txBody>
                  <a:tcPr/>
                </a:tc>
                <a:tc>
                  <a:txBody>
                    <a:bodyPr/>
                    <a:lstStyle/>
                    <a:p>
                      <a:r>
                        <a:rPr lang="en-GB" sz="1000" b="1" dirty="0"/>
                        <a:t>0</a:t>
                      </a:r>
                    </a:p>
                  </a:txBody>
                  <a:tcPr/>
                </a:tc>
                <a:tc>
                  <a:txBody>
                    <a:bodyPr/>
                    <a:lstStyle/>
                    <a:p>
                      <a:r>
                        <a:rPr lang="en-GB" sz="1000" b="1" dirty="0"/>
                        <a:t>1</a:t>
                      </a:r>
                    </a:p>
                  </a:txBody>
                  <a:tcPr/>
                </a:tc>
                <a:tc>
                  <a:txBody>
                    <a:bodyPr/>
                    <a:lstStyle/>
                    <a:p>
                      <a:r>
                        <a:rPr lang="en-GB" sz="1000" b="1" dirty="0"/>
                        <a:t>2</a:t>
                      </a:r>
                    </a:p>
                  </a:txBody>
                  <a:tcPr/>
                </a:tc>
                <a:extLst>
                  <a:ext uri="{0D108BD9-81ED-4DB2-BD59-A6C34878D82A}">
                    <a16:rowId xmlns:a16="http://schemas.microsoft.com/office/drawing/2014/main" val="3883023368"/>
                  </a:ext>
                </a:extLst>
              </a:tr>
              <a:tr h="224649">
                <a:tc>
                  <a:txBody>
                    <a:bodyPr/>
                    <a:lstStyle/>
                    <a:p>
                      <a:r>
                        <a:rPr lang="en-GB" dirty="0"/>
                        <a:t>Design</a:t>
                      </a:r>
                    </a:p>
                  </a:txBody>
                  <a:tcPr/>
                </a:tc>
                <a:tc>
                  <a:txBody>
                    <a:bodyPr/>
                    <a:lstStyle/>
                    <a:p>
                      <a:endParaRPr lang="en-GB"/>
                    </a:p>
                  </a:txBody>
                  <a:tcPr/>
                </a:tc>
                <a:tc>
                  <a:txBody>
                    <a:bodyPr/>
                    <a:lstStyle/>
                    <a:p>
                      <a:endParaRPr lang="en-GB"/>
                    </a:p>
                  </a:txBody>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extLst>
                  <a:ext uri="{0D108BD9-81ED-4DB2-BD59-A6C34878D82A}">
                    <a16:rowId xmlns:a16="http://schemas.microsoft.com/office/drawing/2014/main" val="547490994"/>
                  </a:ext>
                </a:extLst>
              </a:tr>
              <a:tr h="224649">
                <a:tc>
                  <a:txBody>
                    <a:bodyPr/>
                    <a:lstStyle/>
                    <a:p>
                      <a:r>
                        <a:rPr lang="en-GB" dirty="0"/>
                        <a:t>Green Space</a:t>
                      </a:r>
                    </a:p>
                  </a:txBody>
                  <a:tcPr/>
                </a:tc>
                <a:tc>
                  <a:txBody>
                    <a:bodyPr/>
                    <a:lstStyle/>
                    <a:p>
                      <a:endParaRPr lang="en-GB"/>
                    </a:p>
                  </a:txBody>
                  <a:tcPr/>
                </a:tc>
                <a:tc>
                  <a:txBody>
                    <a:bodyPr/>
                    <a:lstStyle/>
                    <a:p>
                      <a:endParaRPr lang="en-GB"/>
                    </a:p>
                  </a:txBody>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extLst>
                  <a:ext uri="{0D108BD9-81ED-4DB2-BD59-A6C34878D82A}">
                    <a16:rowId xmlns:a16="http://schemas.microsoft.com/office/drawing/2014/main" val="993169570"/>
                  </a:ext>
                </a:extLst>
              </a:tr>
              <a:tr h="224649">
                <a:tc>
                  <a:txBody>
                    <a:bodyPr/>
                    <a:lstStyle/>
                    <a:p>
                      <a:r>
                        <a:rPr lang="en-GB" dirty="0"/>
                        <a:t>Condition</a:t>
                      </a:r>
                    </a:p>
                  </a:txBody>
                  <a:tcPr/>
                </a:tc>
                <a:tc>
                  <a:txBody>
                    <a:bodyPr/>
                    <a:lstStyle/>
                    <a:p>
                      <a:endParaRPr lang="en-GB"/>
                    </a:p>
                  </a:txBody>
                  <a:tcPr/>
                </a:tc>
                <a:tc>
                  <a:txBody>
                    <a:bodyPr/>
                    <a:lstStyle/>
                    <a:p>
                      <a:endParaRPr lang="en-GB"/>
                    </a:p>
                  </a:txBody>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extLst>
                  <a:ext uri="{0D108BD9-81ED-4DB2-BD59-A6C34878D82A}">
                    <a16:rowId xmlns:a16="http://schemas.microsoft.com/office/drawing/2014/main" val="478029834"/>
                  </a:ext>
                </a:extLst>
              </a:tr>
              <a:tr h="224649">
                <a:tc>
                  <a:txBody>
                    <a:bodyPr/>
                    <a:lstStyle/>
                    <a:p>
                      <a:r>
                        <a:rPr lang="en-GB" dirty="0"/>
                        <a:t>Natural Feel</a:t>
                      </a:r>
                    </a:p>
                  </a:txBody>
                  <a:tcPr/>
                </a:tc>
                <a:tc>
                  <a:txBody>
                    <a:bodyPr/>
                    <a:lstStyle/>
                    <a:p>
                      <a:endParaRPr lang="en-GB"/>
                    </a:p>
                  </a:txBody>
                  <a:tcPr/>
                </a:tc>
                <a:tc>
                  <a:txBody>
                    <a:bodyPr/>
                    <a:lstStyle/>
                    <a:p>
                      <a:endParaRPr lang="en-GB"/>
                    </a:p>
                  </a:txBody>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extLst>
                  <a:ext uri="{0D108BD9-81ED-4DB2-BD59-A6C34878D82A}">
                    <a16:rowId xmlns:a16="http://schemas.microsoft.com/office/drawing/2014/main" val="1972369482"/>
                  </a:ext>
                </a:extLst>
              </a:tr>
              <a:tr h="224649">
                <a:tc>
                  <a:txBody>
                    <a:bodyPr/>
                    <a:lstStyle/>
                    <a:p>
                      <a:r>
                        <a:rPr lang="en-GB" dirty="0"/>
                        <a:t>Tidiness</a:t>
                      </a:r>
                    </a:p>
                  </a:txBody>
                  <a:tcPr/>
                </a:tc>
                <a:tc>
                  <a:txBody>
                    <a:bodyPr/>
                    <a:lstStyle/>
                    <a:p>
                      <a:endParaRPr lang="en-GB"/>
                    </a:p>
                  </a:txBody>
                  <a:tcPr/>
                </a:tc>
                <a:tc>
                  <a:txBody>
                    <a:bodyPr/>
                    <a:lstStyle/>
                    <a:p>
                      <a:endParaRPr lang="en-GB"/>
                    </a:p>
                  </a:txBody>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extLst>
                  <a:ext uri="{0D108BD9-81ED-4DB2-BD59-A6C34878D82A}">
                    <a16:rowId xmlns:a16="http://schemas.microsoft.com/office/drawing/2014/main" val="2883585638"/>
                  </a:ext>
                </a:extLst>
              </a:tr>
              <a:tr h="224649">
                <a:tc>
                  <a:txBody>
                    <a:bodyPr/>
                    <a:lstStyle/>
                    <a:p>
                      <a:r>
                        <a:rPr lang="en-GB" dirty="0"/>
                        <a:t>Safety</a:t>
                      </a:r>
                    </a:p>
                  </a:txBody>
                  <a:tcPr/>
                </a:tc>
                <a:tc>
                  <a:txBody>
                    <a:bodyPr/>
                    <a:lstStyle/>
                    <a:p>
                      <a:endParaRPr lang="en-GB"/>
                    </a:p>
                  </a:txBody>
                  <a:tcPr/>
                </a:tc>
                <a:tc>
                  <a:txBody>
                    <a:bodyPr/>
                    <a:lstStyle/>
                    <a:p>
                      <a:endParaRPr lang="en-GB"/>
                    </a:p>
                  </a:txBody>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extLst>
                  <a:ext uri="{0D108BD9-81ED-4DB2-BD59-A6C34878D82A}">
                    <a16:rowId xmlns:a16="http://schemas.microsoft.com/office/drawing/2014/main" val="1776422572"/>
                  </a:ext>
                </a:extLst>
              </a:tr>
              <a:tr h="224649">
                <a:tc>
                  <a:txBody>
                    <a:bodyPr/>
                    <a:lstStyle/>
                    <a:p>
                      <a:r>
                        <a:rPr lang="en-GB" dirty="0"/>
                        <a:t>Attractiveness</a:t>
                      </a:r>
                    </a:p>
                  </a:txBody>
                  <a:tcPr/>
                </a:tc>
                <a:tc>
                  <a:txBody>
                    <a:bodyPr/>
                    <a:lstStyle/>
                    <a:p>
                      <a:endParaRPr lang="en-GB"/>
                    </a:p>
                  </a:txBody>
                  <a:tcPr/>
                </a:tc>
                <a:tc>
                  <a:txBody>
                    <a:bodyPr/>
                    <a:lstStyle/>
                    <a:p>
                      <a:endParaRPr lang="en-GB"/>
                    </a:p>
                  </a:txBody>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extLst>
                  <a:ext uri="{0D108BD9-81ED-4DB2-BD59-A6C34878D82A}">
                    <a16:rowId xmlns:a16="http://schemas.microsoft.com/office/drawing/2014/main" val="3378172653"/>
                  </a:ext>
                </a:extLst>
              </a:tr>
              <a:tr h="224649">
                <a:tc>
                  <a:txBody>
                    <a:bodyPr/>
                    <a:lstStyle/>
                    <a:p>
                      <a:r>
                        <a:rPr lang="en-GB" dirty="0"/>
                        <a:t>Traffic</a:t>
                      </a:r>
                    </a:p>
                  </a:txBody>
                  <a:tcPr/>
                </a:tc>
                <a:tc>
                  <a:txBody>
                    <a:bodyPr/>
                    <a:lstStyle/>
                    <a:p>
                      <a:endParaRPr lang="en-GB"/>
                    </a:p>
                  </a:txBody>
                  <a:tcPr/>
                </a:tc>
                <a:tc>
                  <a:txBody>
                    <a:bodyPr/>
                    <a:lstStyle/>
                    <a:p>
                      <a:endParaRPr lang="en-GB"/>
                    </a:p>
                  </a:txBody>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extLst>
                  <a:ext uri="{0D108BD9-81ED-4DB2-BD59-A6C34878D82A}">
                    <a16:rowId xmlns:a16="http://schemas.microsoft.com/office/drawing/2014/main" val="2637078194"/>
                  </a:ext>
                </a:extLst>
              </a:tr>
              <a:tr h="224649">
                <a:tc>
                  <a:txBody>
                    <a:bodyPr/>
                    <a:lstStyle/>
                    <a:p>
                      <a:r>
                        <a:rPr lang="en-GB" dirty="0"/>
                        <a:t>Quietness</a:t>
                      </a:r>
                    </a:p>
                  </a:txBody>
                  <a:tcPr/>
                </a:tc>
                <a:tc>
                  <a:txBody>
                    <a:bodyPr/>
                    <a:lstStyle/>
                    <a:p>
                      <a:endParaRPr lang="en-GB"/>
                    </a:p>
                  </a:txBody>
                  <a:tcPr/>
                </a:tc>
                <a:tc>
                  <a:txBody>
                    <a:bodyPr/>
                    <a:lstStyle/>
                    <a:p>
                      <a:endParaRPr lang="en-GB"/>
                    </a:p>
                  </a:txBody>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extLst>
                  <a:ext uri="{0D108BD9-81ED-4DB2-BD59-A6C34878D82A}">
                    <a16:rowId xmlns:a16="http://schemas.microsoft.com/office/drawing/2014/main" val="4026374686"/>
                  </a:ext>
                </a:extLst>
              </a:tr>
            </a:tbl>
          </a:graphicData>
        </a:graphic>
      </p:graphicFrame>
      <p:sp>
        <p:nvSpPr>
          <p:cNvPr id="11" name="TextBox 10">
            <a:extLst>
              <a:ext uri="{FF2B5EF4-FFF2-40B4-BE49-F238E27FC236}">
                <a16:creationId xmlns:a16="http://schemas.microsoft.com/office/drawing/2014/main" id="{0A1911BF-6B90-5EDC-45C7-6D187E41DBB6}"/>
              </a:ext>
            </a:extLst>
          </p:cNvPr>
          <p:cNvSpPr txBox="1"/>
          <p:nvPr/>
        </p:nvSpPr>
        <p:spPr>
          <a:xfrm>
            <a:off x="218618" y="4149669"/>
            <a:ext cx="6303366"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1400" b="1" dirty="0"/>
              <a:t>A bi-polar graph showing my EQS scores for The Olympic Park</a:t>
            </a:r>
          </a:p>
        </p:txBody>
      </p:sp>
      <p:graphicFrame>
        <p:nvGraphicFramePr>
          <p:cNvPr id="12" name="Table 11">
            <a:extLst>
              <a:ext uri="{FF2B5EF4-FFF2-40B4-BE49-F238E27FC236}">
                <a16:creationId xmlns:a16="http://schemas.microsoft.com/office/drawing/2014/main" id="{9CBCC709-982C-2F59-97D5-E0A1F04A7C09}"/>
              </a:ext>
            </a:extLst>
          </p:cNvPr>
          <p:cNvGraphicFramePr>
            <a:graphicFrameLocks noGrp="1"/>
          </p:cNvGraphicFramePr>
          <p:nvPr>
            <p:extLst>
              <p:ext uri="{D42A27DB-BD31-4B8C-83A1-F6EECF244321}">
                <p14:modId xmlns:p14="http://schemas.microsoft.com/office/powerpoint/2010/main" val="3707718113"/>
              </p:ext>
            </p:extLst>
          </p:nvPr>
        </p:nvGraphicFramePr>
        <p:xfrm>
          <a:off x="218618" y="7257616"/>
          <a:ext cx="6303366" cy="2265681"/>
        </p:xfrm>
        <a:graphic>
          <a:graphicData uri="http://schemas.openxmlformats.org/drawingml/2006/table">
            <a:tbl>
              <a:tblPr firstRow="1" bandRow="1">
                <a:tableStyleId>{5940675A-B579-460E-94D1-54222C63F5DA}</a:tableStyleId>
              </a:tblPr>
              <a:tblGrid>
                <a:gridCol w="1050561">
                  <a:extLst>
                    <a:ext uri="{9D8B030D-6E8A-4147-A177-3AD203B41FA5}">
                      <a16:colId xmlns:a16="http://schemas.microsoft.com/office/drawing/2014/main" val="1169177317"/>
                    </a:ext>
                  </a:extLst>
                </a:gridCol>
                <a:gridCol w="1050561">
                  <a:extLst>
                    <a:ext uri="{9D8B030D-6E8A-4147-A177-3AD203B41FA5}">
                      <a16:colId xmlns:a16="http://schemas.microsoft.com/office/drawing/2014/main" val="1470824812"/>
                    </a:ext>
                  </a:extLst>
                </a:gridCol>
                <a:gridCol w="1050561">
                  <a:extLst>
                    <a:ext uri="{9D8B030D-6E8A-4147-A177-3AD203B41FA5}">
                      <a16:colId xmlns:a16="http://schemas.microsoft.com/office/drawing/2014/main" val="3604920741"/>
                    </a:ext>
                  </a:extLst>
                </a:gridCol>
                <a:gridCol w="1050561">
                  <a:extLst>
                    <a:ext uri="{9D8B030D-6E8A-4147-A177-3AD203B41FA5}">
                      <a16:colId xmlns:a16="http://schemas.microsoft.com/office/drawing/2014/main" val="2507901052"/>
                    </a:ext>
                  </a:extLst>
                </a:gridCol>
                <a:gridCol w="1050561">
                  <a:extLst>
                    <a:ext uri="{9D8B030D-6E8A-4147-A177-3AD203B41FA5}">
                      <a16:colId xmlns:a16="http://schemas.microsoft.com/office/drawing/2014/main" val="869950893"/>
                    </a:ext>
                  </a:extLst>
                </a:gridCol>
                <a:gridCol w="1050561">
                  <a:extLst>
                    <a:ext uri="{9D8B030D-6E8A-4147-A177-3AD203B41FA5}">
                      <a16:colId xmlns:a16="http://schemas.microsoft.com/office/drawing/2014/main" val="1440849523"/>
                    </a:ext>
                  </a:extLst>
                </a:gridCol>
              </a:tblGrid>
              <a:tr h="224649">
                <a:tc>
                  <a:txBody>
                    <a:bodyPr/>
                    <a:lstStyle/>
                    <a:p>
                      <a:endParaRPr lang="en-GB"/>
                    </a:p>
                  </a:txBody>
                  <a:tcPr/>
                </a:tc>
                <a:tc>
                  <a:txBody>
                    <a:bodyPr/>
                    <a:lstStyle/>
                    <a:p>
                      <a:r>
                        <a:rPr lang="en-GB" sz="1000" b="1" dirty="0"/>
                        <a:t>-2</a:t>
                      </a:r>
                    </a:p>
                  </a:txBody>
                  <a:tcPr/>
                </a:tc>
                <a:tc>
                  <a:txBody>
                    <a:bodyPr/>
                    <a:lstStyle/>
                    <a:p>
                      <a:r>
                        <a:rPr lang="en-GB" sz="1000" b="1" dirty="0"/>
                        <a:t>-1</a:t>
                      </a:r>
                    </a:p>
                  </a:txBody>
                  <a:tcPr/>
                </a:tc>
                <a:tc>
                  <a:txBody>
                    <a:bodyPr/>
                    <a:lstStyle/>
                    <a:p>
                      <a:r>
                        <a:rPr lang="en-GB" sz="1000" b="1" dirty="0"/>
                        <a:t>0</a:t>
                      </a:r>
                    </a:p>
                  </a:txBody>
                  <a:tcPr/>
                </a:tc>
                <a:tc>
                  <a:txBody>
                    <a:bodyPr/>
                    <a:lstStyle/>
                    <a:p>
                      <a:r>
                        <a:rPr lang="en-GB" sz="1000" b="1" dirty="0"/>
                        <a:t>1</a:t>
                      </a:r>
                    </a:p>
                  </a:txBody>
                  <a:tcPr/>
                </a:tc>
                <a:tc>
                  <a:txBody>
                    <a:bodyPr/>
                    <a:lstStyle/>
                    <a:p>
                      <a:r>
                        <a:rPr lang="en-GB" sz="1000" b="1" dirty="0"/>
                        <a:t>2</a:t>
                      </a:r>
                    </a:p>
                  </a:txBody>
                  <a:tcPr/>
                </a:tc>
                <a:extLst>
                  <a:ext uri="{0D108BD9-81ED-4DB2-BD59-A6C34878D82A}">
                    <a16:rowId xmlns:a16="http://schemas.microsoft.com/office/drawing/2014/main" val="3883023368"/>
                  </a:ext>
                </a:extLst>
              </a:tr>
              <a:tr h="224649">
                <a:tc>
                  <a:txBody>
                    <a:bodyPr/>
                    <a:lstStyle/>
                    <a:p>
                      <a:r>
                        <a:rPr lang="en-GB" dirty="0"/>
                        <a:t>Design</a:t>
                      </a:r>
                    </a:p>
                  </a:txBody>
                  <a:tcPr/>
                </a:tc>
                <a:tc>
                  <a:txBody>
                    <a:bodyPr/>
                    <a:lstStyle/>
                    <a:p>
                      <a:endParaRPr lang="en-GB"/>
                    </a:p>
                  </a:txBody>
                  <a:tcPr/>
                </a:tc>
                <a:tc>
                  <a:txBody>
                    <a:bodyPr/>
                    <a:lstStyle/>
                    <a:p>
                      <a:endParaRPr lang="en-GB"/>
                    </a:p>
                  </a:txBody>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extLst>
                  <a:ext uri="{0D108BD9-81ED-4DB2-BD59-A6C34878D82A}">
                    <a16:rowId xmlns:a16="http://schemas.microsoft.com/office/drawing/2014/main" val="547490994"/>
                  </a:ext>
                </a:extLst>
              </a:tr>
              <a:tr h="224649">
                <a:tc>
                  <a:txBody>
                    <a:bodyPr/>
                    <a:lstStyle/>
                    <a:p>
                      <a:r>
                        <a:rPr lang="en-GB" dirty="0"/>
                        <a:t>Green Space</a:t>
                      </a:r>
                    </a:p>
                  </a:txBody>
                  <a:tcPr/>
                </a:tc>
                <a:tc>
                  <a:txBody>
                    <a:bodyPr/>
                    <a:lstStyle/>
                    <a:p>
                      <a:endParaRPr lang="en-GB"/>
                    </a:p>
                  </a:txBody>
                  <a:tcPr/>
                </a:tc>
                <a:tc>
                  <a:txBody>
                    <a:bodyPr/>
                    <a:lstStyle/>
                    <a:p>
                      <a:endParaRPr lang="en-GB"/>
                    </a:p>
                  </a:txBody>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extLst>
                  <a:ext uri="{0D108BD9-81ED-4DB2-BD59-A6C34878D82A}">
                    <a16:rowId xmlns:a16="http://schemas.microsoft.com/office/drawing/2014/main" val="993169570"/>
                  </a:ext>
                </a:extLst>
              </a:tr>
              <a:tr h="224649">
                <a:tc>
                  <a:txBody>
                    <a:bodyPr/>
                    <a:lstStyle/>
                    <a:p>
                      <a:r>
                        <a:rPr lang="en-GB" dirty="0"/>
                        <a:t>Condition</a:t>
                      </a:r>
                    </a:p>
                  </a:txBody>
                  <a:tcPr/>
                </a:tc>
                <a:tc>
                  <a:txBody>
                    <a:bodyPr/>
                    <a:lstStyle/>
                    <a:p>
                      <a:endParaRPr lang="en-GB"/>
                    </a:p>
                  </a:txBody>
                  <a:tcPr/>
                </a:tc>
                <a:tc>
                  <a:txBody>
                    <a:bodyPr/>
                    <a:lstStyle/>
                    <a:p>
                      <a:endParaRPr lang="en-GB"/>
                    </a:p>
                  </a:txBody>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extLst>
                  <a:ext uri="{0D108BD9-81ED-4DB2-BD59-A6C34878D82A}">
                    <a16:rowId xmlns:a16="http://schemas.microsoft.com/office/drawing/2014/main" val="478029834"/>
                  </a:ext>
                </a:extLst>
              </a:tr>
              <a:tr h="224649">
                <a:tc>
                  <a:txBody>
                    <a:bodyPr/>
                    <a:lstStyle/>
                    <a:p>
                      <a:r>
                        <a:rPr lang="en-GB" dirty="0"/>
                        <a:t>Natural Feel</a:t>
                      </a:r>
                    </a:p>
                  </a:txBody>
                  <a:tcPr/>
                </a:tc>
                <a:tc>
                  <a:txBody>
                    <a:bodyPr/>
                    <a:lstStyle/>
                    <a:p>
                      <a:endParaRPr lang="en-GB"/>
                    </a:p>
                  </a:txBody>
                  <a:tcPr/>
                </a:tc>
                <a:tc>
                  <a:txBody>
                    <a:bodyPr/>
                    <a:lstStyle/>
                    <a:p>
                      <a:endParaRPr lang="en-GB"/>
                    </a:p>
                  </a:txBody>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extLst>
                  <a:ext uri="{0D108BD9-81ED-4DB2-BD59-A6C34878D82A}">
                    <a16:rowId xmlns:a16="http://schemas.microsoft.com/office/drawing/2014/main" val="1972369482"/>
                  </a:ext>
                </a:extLst>
              </a:tr>
              <a:tr h="224649">
                <a:tc>
                  <a:txBody>
                    <a:bodyPr/>
                    <a:lstStyle/>
                    <a:p>
                      <a:r>
                        <a:rPr lang="en-GB" dirty="0"/>
                        <a:t>Tidiness</a:t>
                      </a:r>
                    </a:p>
                  </a:txBody>
                  <a:tcPr/>
                </a:tc>
                <a:tc>
                  <a:txBody>
                    <a:bodyPr/>
                    <a:lstStyle/>
                    <a:p>
                      <a:endParaRPr lang="en-GB"/>
                    </a:p>
                  </a:txBody>
                  <a:tcPr/>
                </a:tc>
                <a:tc>
                  <a:txBody>
                    <a:bodyPr/>
                    <a:lstStyle/>
                    <a:p>
                      <a:endParaRPr lang="en-GB"/>
                    </a:p>
                  </a:txBody>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extLst>
                  <a:ext uri="{0D108BD9-81ED-4DB2-BD59-A6C34878D82A}">
                    <a16:rowId xmlns:a16="http://schemas.microsoft.com/office/drawing/2014/main" val="2883585638"/>
                  </a:ext>
                </a:extLst>
              </a:tr>
              <a:tr h="224649">
                <a:tc>
                  <a:txBody>
                    <a:bodyPr/>
                    <a:lstStyle/>
                    <a:p>
                      <a:r>
                        <a:rPr lang="en-GB" dirty="0"/>
                        <a:t>Safety</a:t>
                      </a:r>
                    </a:p>
                  </a:txBody>
                  <a:tcPr/>
                </a:tc>
                <a:tc>
                  <a:txBody>
                    <a:bodyPr/>
                    <a:lstStyle/>
                    <a:p>
                      <a:endParaRPr lang="en-GB"/>
                    </a:p>
                  </a:txBody>
                  <a:tcPr/>
                </a:tc>
                <a:tc>
                  <a:txBody>
                    <a:bodyPr/>
                    <a:lstStyle/>
                    <a:p>
                      <a:endParaRPr lang="en-GB"/>
                    </a:p>
                  </a:txBody>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extLst>
                  <a:ext uri="{0D108BD9-81ED-4DB2-BD59-A6C34878D82A}">
                    <a16:rowId xmlns:a16="http://schemas.microsoft.com/office/drawing/2014/main" val="1776422572"/>
                  </a:ext>
                </a:extLst>
              </a:tr>
              <a:tr h="224649">
                <a:tc>
                  <a:txBody>
                    <a:bodyPr/>
                    <a:lstStyle/>
                    <a:p>
                      <a:r>
                        <a:rPr lang="en-GB" dirty="0"/>
                        <a:t>Attractiveness</a:t>
                      </a:r>
                    </a:p>
                  </a:txBody>
                  <a:tcPr/>
                </a:tc>
                <a:tc>
                  <a:txBody>
                    <a:bodyPr/>
                    <a:lstStyle/>
                    <a:p>
                      <a:endParaRPr lang="en-GB"/>
                    </a:p>
                  </a:txBody>
                  <a:tcPr/>
                </a:tc>
                <a:tc>
                  <a:txBody>
                    <a:bodyPr/>
                    <a:lstStyle/>
                    <a:p>
                      <a:endParaRPr lang="en-GB"/>
                    </a:p>
                  </a:txBody>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extLst>
                  <a:ext uri="{0D108BD9-81ED-4DB2-BD59-A6C34878D82A}">
                    <a16:rowId xmlns:a16="http://schemas.microsoft.com/office/drawing/2014/main" val="3378172653"/>
                  </a:ext>
                </a:extLst>
              </a:tr>
              <a:tr h="224649">
                <a:tc>
                  <a:txBody>
                    <a:bodyPr/>
                    <a:lstStyle/>
                    <a:p>
                      <a:r>
                        <a:rPr lang="en-GB" dirty="0"/>
                        <a:t>Traffic</a:t>
                      </a:r>
                    </a:p>
                  </a:txBody>
                  <a:tcPr/>
                </a:tc>
                <a:tc>
                  <a:txBody>
                    <a:bodyPr/>
                    <a:lstStyle/>
                    <a:p>
                      <a:endParaRPr lang="en-GB"/>
                    </a:p>
                  </a:txBody>
                  <a:tcPr/>
                </a:tc>
                <a:tc>
                  <a:txBody>
                    <a:bodyPr/>
                    <a:lstStyle/>
                    <a:p>
                      <a:endParaRPr lang="en-GB"/>
                    </a:p>
                  </a:txBody>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extLst>
                  <a:ext uri="{0D108BD9-81ED-4DB2-BD59-A6C34878D82A}">
                    <a16:rowId xmlns:a16="http://schemas.microsoft.com/office/drawing/2014/main" val="2637078194"/>
                  </a:ext>
                </a:extLst>
              </a:tr>
              <a:tr h="224649">
                <a:tc>
                  <a:txBody>
                    <a:bodyPr/>
                    <a:lstStyle/>
                    <a:p>
                      <a:r>
                        <a:rPr lang="en-GB" dirty="0"/>
                        <a:t>Quietness</a:t>
                      </a:r>
                    </a:p>
                  </a:txBody>
                  <a:tcPr/>
                </a:tc>
                <a:tc>
                  <a:txBody>
                    <a:bodyPr/>
                    <a:lstStyle/>
                    <a:p>
                      <a:endParaRPr lang="en-GB"/>
                    </a:p>
                  </a:txBody>
                  <a:tcPr/>
                </a:tc>
                <a:tc>
                  <a:txBody>
                    <a:bodyPr/>
                    <a:lstStyle/>
                    <a:p>
                      <a:endParaRPr lang="en-GB"/>
                    </a:p>
                  </a:txBody>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extLst>
                  <a:ext uri="{0D108BD9-81ED-4DB2-BD59-A6C34878D82A}">
                    <a16:rowId xmlns:a16="http://schemas.microsoft.com/office/drawing/2014/main" val="4026374686"/>
                  </a:ext>
                </a:extLst>
              </a:tr>
            </a:tbl>
          </a:graphicData>
        </a:graphic>
      </p:graphicFrame>
      <p:sp>
        <p:nvSpPr>
          <p:cNvPr id="15" name="TextBox 14">
            <a:extLst>
              <a:ext uri="{FF2B5EF4-FFF2-40B4-BE49-F238E27FC236}">
                <a16:creationId xmlns:a16="http://schemas.microsoft.com/office/drawing/2014/main" id="{A4CFFBEF-5397-436D-DF56-C1B515596264}"/>
              </a:ext>
            </a:extLst>
          </p:cNvPr>
          <p:cNvSpPr txBox="1"/>
          <p:nvPr/>
        </p:nvSpPr>
        <p:spPr>
          <a:xfrm>
            <a:off x="218618" y="6919062"/>
            <a:ext cx="6303366"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1400" b="1" dirty="0"/>
              <a:t>A bi-polar graph showing my EQS scores for Stratford High Street</a:t>
            </a:r>
          </a:p>
        </p:txBody>
      </p:sp>
    </p:spTree>
    <p:extLst>
      <p:ext uri="{BB962C8B-B14F-4D97-AF65-F5344CB8AC3E}">
        <p14:creationId xmlns:p14="http://schemas.microsoft.com/office/powerpoint/2010/main" val="187490355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reate a headline for this image">
            <a:extLst>
              <a:ext uri="{FF2B5EF4-FFF2-40B4-BE49-F238E27FC236}">
                <a16:creationId xmlns:a16="http://schemas.microsoft.com/office/drawing/2014/main" id="{3EECDDCE-5B4D-4E59-91A1-98647CE4554E}"/>
              </a:ext>
            </a:extLst>
          </p:cNvPr>
          <p:cNvSpPr txBox="1"/>
          <p:nvPr/>
        </p:nvSpPr>
        <p:spPr>
          <a:xfrm>
            <a:off x="258257" y="124681"/>
            <a:ext cx="6341486" cy="361878"/>
          </a:xfrm>
          <a:prstGeom prst="rect">
            <a:avLst/>
          </a:prstGeom>
          <a:solidFill>
            <a:schemeClr val="accent1">
              <a:lumMod val="40000"/>
              <a:lumOff val="60000"/>
            </a:schemeClr>
          </a:solidFill>
          <a:ln w="12700">
            <a:miter lim="400000"/>
          </a:ln>
          <a:extLst>
            <a:ext uri="{C572A759-6A51-4108-AA02-DFA0A04FC94B}">
              <ma14:wrappingTextBoxFlag xmlns="" xmlns:ma14="http://schemas.microsoft.com/office/mac/drawingml/2011/main" val="1"/>
            </a:ext>
          </a:extLst>
        </p:spPr>
        <p:txBody>
          <a:bodyPr wrap="square" lIns="26789" tIns="26789" rIns="26789" bIns="26789" anchor="ctr">
            <a:spAutoFit/>
          </a:bodyPr>
          <a:lstStyle>
            <a:lvl1pPr>
              <a:defRPr sz="3700" b="1"/>
            </a:lvl1pPr>
          </a:lstStyle>
          <a:p>
            <a:r>
              <a:rPr lang="en-GB" sz="2000" b="1" dirty="0"/>
              <a:t>How can we present our data?</a:t>
            </a:r>
          </a:p>
        </p:txBody>
      </p:sp>
      <p:sp>
        <p:nvSpPr>
          <p:cNvPr id="10" name="TextBox 9">
            <a:extLst>
              <a:ext uri="{FF2B5EF4-FFF2-40B4-BE49-F238E27FC236}">
                <a16:creationId xmlns:a16="http://schemas.microsoft.com/office/drawing/2014/main" id="{6CF5A6CF-921F-7985-A1DD-90E7FB33CCBE}"/>
              </a:ext>
            </a:extLst>
          </p:cNvPr>
          <p:cNvSpPr txBox="1"/>
          <p:nvPr/>
        </p:nvSpPr>
        <p:spPr>
          <a:xfrm>
            <a:off x="256728" y="560512"/>
            <a:ext cx="6303366" cy="830997"/>
          </a:xfrm>
          <a:prstGeom prst="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1600" b="1" dirty="0"/>
              <a:t>Our Sustainability Evaluation Survey can be presented as a bar chart, like the one below. On the next 2 pages draw your own bar charts for The East Village and Stratford High Street.</a:t>
            </a:r>
          </a:p>
        </p:txBody>
      </p:sp>
      <p:pic>
        <p:nvPicPr>
          <p:cNvPr id="2" name="Picture 1">
            <a:extLst>
              <a:ext uri="{FF2B5EF4-FFF2-40B4-BE49-F238E27FC236}">
                <a16:creationId xmlns:a16="http://schemas.microsoft.com/office/drawing/2014/main" id="{1DBE8B3C-ED4A-C474-E511-307794560B04}"/>
              </a:ext>
            </a:extLst>
          </p:cNvPr>
          <p:cNvPicPr>
            <a:picLocks noChangeAspect="1"/>
          </p:cNvPicPr>
          <p:nvPr/>
        </p:nvPicPr>
        <p:blipFill>
          <a:blip r:embed="rId2"/>
          <a:stretch>
            <a:fillRect/>
          </a:stretch>
        </p:blipFill>
        <p:spPr>
          <a:xfrm>
            <a:off x="284947" y="1623826"/>
            <a:ext cx="6275147" cy="7721662"/>
          </a:xfrm>
          <a:prstGeom prst="rect">
            <a:avLst/>
          </a:prstGeom>
        </p:spPr>
      </p:pic>
    </p:spTree>
    <p:extLst>
      <p:ext uri="{BB962C8B-B14F-4D97-AF65-F5344CB8AC3E}">
        <p14:creationId xmlns:p14="http://schemas.microsoft.com/office/powerpoint/2010/main" val="44564038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reate a headline for this image">
            <a:extLst>
              <a:ext uri="{FF2B5EF4-FFF2-40B4-BE49-F238E27FC236}">
                <a16:creationId xmlns:a16="http://schemas.microsoft.com/office/drawing/2014/main" id="{3EECDDCE-5B4D-4E59-91A1-98647CE4554E}"/>
              </a:ext>
            </a:extLst>
          </p:cNvPr>
          <p:cNvSpPr txBox="1"/>
          <p:nvPr/>
        </p:nvSpPr>
        <p:spPr>
          <a:xfrm>
            <a:off x="258257" y="124681"/>
            <a:ext cx="6341486" cy="361878"/>
          </a:xfrm>
          <a:prstGeom prst="rect">
            <a:avLst/>
          </a:prstGeom>
          <a:solidFill>
            <a:schemeClr val="accent1">
              <a:lumMod val="40000"/>
              <a:lumOff val="60000"/>
            </a:schemeClr>
          </a:solidFill>
          <a:ln w="12700">
            <a:miter lim="400000"/>
          </a:ln>
          <a:extLst>
            <a:ext uri="{C572A759-6A51-4108-AA02-DFA0A04FC94B}">
              <ma14:wrappingTextBoxFlag xmlns:ma14="http://schemas.microsoft.com/office/mac/drawingml/2011/main" xmlns="" val="1"/>
            </a:ext>
          </a:extLst>
        </p:spPr>
        <p:txBody>
          <a:bodyPr wrap="square" lIns="26789" tIns="26789" rIns="26789" bIns="26789" anchor="ctr">
            <a:spAutoFit/>
          </a:bodyPr>
          <a:lstStyle>
            <a:lvl1pPr>
              <a:defRPr sz="3700" b="1"/>
            </a:lvl1pPr>
          </a:lstStyle>
          <a:p>
            <a:r>
              <a:rPr lang="en-GB" sz="2000" b="1" dirty="0"/>
              <a:t>How can we present our data?</a:t>
            </a:r>
          </a:p>
        </p:txBody>
      </p:sp>
      <p:pic>
        <p:nvPicPr>
          <p:cNvPr id="4" name="Picture 3">
            <a:extLst>
              <a:ext uri="{FF2B5EF4-FFF2-40B4-BE49-F238E27FC236}">
                <a16:creationId xmlns:a16="http://schemas.microsoft.com/office/drawing/2014/main" id="{830FBEB6-E44A-1B29-3C6F-D628C86950B8}"/>
              </a:ext>
            </a:extLst>
          </p:cNvPr>
          <p:cNvPicPr>
            <a:picLocks noChangeAspect="1"/>
          </p:cNvPicPr>
          <p:nvPr/>
        </p:nvPicPr>
        <p:blipFill>
          <a:blip r:embed="rId2"/>
          <a:stretch>
            <a:fillRect/>
          </a:stretch>
        </p:blipFill>
        <p:spPr>
          <a:xfrm>
            <a:off x="864434" y="1039143"/>
            <a:ext cx="5735310" cy="7082209"/>
          </a:xfrm>
          <a:prstGeom prst="rect">
            <a:avLst/>
          </a:prstGeom>
        </p:spPr>
      </p:pic>
      <p:sp>
        <p:nvSpPr>
          <p:cNvPr id="9" name="TextBox 8">
            <a:extLst>
              <a:ext uri="{FF2B5EF4-FFF2-40B4-BE49-F238E27FC236}">
                <a16:creationId xmlns:a16="http://schemas.microsoft.com/office/drawing/2014/main" id="{67467E96-546D-B945-8482-7DD20A966375}"/>
              </a:ext>
            </a:extLst>
          </p:cNvPr>
          <p:cNvSpPr txBox="1"/>
          <p:nvPr/>
        </p:nvSpPr>
        <p:spPr>
          <a:xfrm>
            <a:off x="1412776" y="488504"/>
            <a:ext cx="5147318"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b="1" dirty="0"/>
              <a:t>_____________________________</a:t>
            </a:r>
            <a:endParaRPr lang="en-GB" dirty="0"/>
          </a:p>
        </p:txBody>
      </p:sp>
      <p:sp>
        <p:nvSpPr>
          <p:cNvPr id="13" name="TextBox 12">
            <a:extLst>
              <a:ext uri="{FF2B5EF4-FFF2-40B4-BE49-F238E27FC236}">
                <a16:creationId xmlns:a16="http://schemas.microsoft.com/office/drawing/2014/main" id="{882A5647-FAD3-DCA0-5383-E8499EBEAE70}"/>
              </a:ext>
            </a:extLst>
          </p:cNvPr>
          <p:cNvSpPr txBox="1"/>
          <p:nvPr/>
        </p:nvSpPr>
        <p:spPr>
          <a:xfrm rot="16200000">
            <a:off x="-1505557" y="3976711"/>
            <a:ext cx="3524572" cy="4654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b="1" dirty="0"/>
              <a:t>___________________</a:t>
            </a:r>
            <a:endParaRPr lang="en-GB" dirty="0"/>
          </a:p>
        </p:txBody>
      </p:sp>
      <p:sp>
        <p:nvSpPr>
          <p:cNvPr id="14" name="TextBox 13">
            <a:extLst>
              <a:ext uri="{FF2B5EF4-FFF2-40B4-BE49-F238E27FC236}">
                <a16:creationId xmlns:a16="http://schemas.microsoft.com/office/drawing/2014/main" id="{33814BFE-23FC-5852-40F7-753D14323586}"/>
              </a:ext>
            </a:extLst>
          </p:cNvPr>
          <p:cNvSpPr txBox="1"/>
          <p:nvPr/>
        </p:nvSpPr>
        <p:spPr>
          <a:xfrm>
            <a:off x="2224149" y="8068493"/>
            <a:ext cx="3524572" cy="4654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b="1" dirty="0"/>
              <a:t>___________________</a:t>
            </a:r>
            <a:endParaRPr lang="en-GB" dirty="0"/>
          </a:p>
        </p:txBody>
      </p:sp>
      <p:sp>
        <p:nvSpPr>
          <p:cNvPr id="16" name="Rectangle 15">
            <a:extLst>
              <a:ext uri="{FF2B5EF4-FFF2-40B4-BE49-F238E27FC236}">
                <a16:creationId xmlns:a16="http://schemas.microsoft.com/office/drawing/2014/main" id="{DD63D8C1-91E1-C221-8786-F3792296C776}"/>
              </a:ext>
            </a:extLst>
          </p:cNvPr>
          <p:cNvSpPr/>
          <p:nvPr/>
        </p:nvSpPr>
        <p:spPr>
          <a:xfrm>
            <a:off x="612405" y="9237476"/>
            <a:ext cx="504056" cy="360040"/>
          </a:xfrm>
          <a:prstGeom prst="rect">
            <a:avLst/>
          </a:prstGeom>
          <a:ln w="28575"/>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000000"/>
              </a:solidFill>
              <a:effectLst/>
              <a:uFillTx/>
              <a:latin typeface="+mn-lt"/>
              <a:ea typeface="+mn-ea"/>
              <a:cs typeface="+mn-cs"/>
              <a:sym typeface="Helvetica Neue"/>
            </a:endParaRPr>
          </a:p>
        </p:txBody>
      </p:sp>
      <p:sp>
        <p:nvSpPr>
          <p:cNvPr id="17" name="Rectangle 16">
            <a:extLst>
              <a:ext uri="{FF2B5EF4-FFF2-40B4-BE49-F238E27FC236}">
                <a16:creationId xmlns:a16="http://schemas.microsoft.com/office/drawing/2014/main" id="{6DE7A582-221D-F9C7-ADDC-00C73D782A5E}"/>
              </a:ext>
            </a:extLst>
          </p:cNvPr>
          <p:cNvSpPr/>
          <p:nvPr/>
        </p:nvSpPr>
        <p:spPr>
          <a:xfrm>
            <a:off x="2348880" y="9237476"/>
            <a:ext cx="504056" cy="360040"/>
          </a:xfrm>
          <a:prstGeom prst="rect">
            <a:avLst/>
          </a:prstGeom>
          <a:ln w="28575"/>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000000"/>
              </a:solidFill>
              <a:effectLst/>
              <a:uFillTx/>
              <a:latin typeface="+mn-lt"/>
              <a:ea typeface="+mn-ea"/>
              <a:cs typeface="+mn-cs"/>
              <a:sym typeface="Helvetica Neue"/>
            </a:endParaRPr>
          </a:p>
        </p:txBody>
      </p:sp>
      <p:sp>
        <p:nvSpPr>
          <p:cNvPr id="23" name="TextBox 22">
            <a:extLst>
              <a:ext uri="{FF2B5EF4-FFF2-40B4-BE49-F238E27FC236}">
                <a16:creationId xmlns:a16="http://schemas.microsoft.com/office/drawing/2014/main" id="{FF1F9172-CF84-4324-F8BC-27C2D4016323}"/>
              </a:ext>
            </a:extLst>
          </p:cNvPr>
          <p:cNvSpPr txBox="1"/>
          <p:nvPr/>
        </p:nvSpPr>
        <p:spPr>
          <a:xfrm>
            <a:off x="3429000" y="8640182"/>
            <a:ext cx="749921"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1800" b="1" u="sng" dirty="0"/>
              <a:t>Key</a:t>
            </a:r>
            <a:endParaRPr lang="en-GB" sz="1800" u="sng" dirty="0"/>
          </a:p>
        </p:txBody>
      </p:sp>
      <p:sp>
        <p:nvSpPr>
          <p:cNvPr id="2" name="Rectangle 1">
            <a:extLst>
              <a:ext uri="{FF2B5EF4-FFF2-40B4-BE49-F238E27FC236}">
                <a16:creationId xmlns:a16="http://schemas.microsoft.com/office/drawing/2014/main" id="{45ACA2F2-689E-4949-0809-123A25DC92CF}"/>
              </a:ext>
            </a:extLst>
          </p:cNvPr>
          <p:cNvSpPr/>
          <p:nvPr/>
        </p:nvSpPr>
        <p:spPr>
          <a:xfrm>
            <a:off x="4005064" y="9237476"/>
            <a:ext cx="504056" cy="360040"/>
          </a:xfrm>
          <a:prstGeom prst="rect">
            <a:avLst/>
          </a:prstGeom>
          <a:ln w="28575"/>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000000"/>
              </a:solidFill>
              <a:effectLst/>
              <a:uFillTx/>
              <a:latin typeface="+mn-lt"/>
              <a:ea typeface="+mn-ea"/>
              <a:cs typeface="+mn-cs"/>
              <a:sym typeface="Helvetica Neue"/>
            </a:endParaRPr>
          </a:p>
        </p:txBody>
      </p:sp>
      <p:sp>
        <p:nvSpPr>
          <p:cNvPr id="3" name="Rectangle 2">
            <a:extLst>
              <a:ext uri="{FF2B5EF4-FFF2-40B4-BE49-F238E27FC236}">
                <a16:creationId xmlns:a16="http://schemas.microsoft.com/office/drawing/2014/main" id="{DA790438-5BC4-1FEB-8C40-17AF863D7EE3}"/>
              </a:ext>
            </a:extLst>
          </p:cNvPr>
          <p:cNvSpPr/>
          <p:nvPr/>
        </p:nvSpPr>
        <p:spPr>
          <a:xfrm>
            <a:off x="5741539" y="9237476"/>
            <a:ext cx="504056" cy="360040"/>
          </a:xfrm>
          <a:prstGeom prst="rect">
            <a:avLst/>
          </a:prstGeom>
          <a:ln w="28575"/>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000000"/>
              </a:solidFill>
              <a:effectLst/>
              <a:uFillTx/>
              <a:latin typeface="+mn-lt"/>
              <a:ea typeface="+mn-ea"/>
              <a:cs typeface="+mn-cs"/>
              <a:sym typeface="Helvetica Neue"/>
            </a:endParaRPr>
          </a:p>
        </p:txBody>
      </p:sp>
    </p:spTree>
    <p:extLst>
      <p:ext uri="{BB962C8B-B14F-4D97-AF65-F5344CB8AC3E}">
        <p14:creationId xmlns:p14="http://schemas.microsoft.com/office/powerpoint/2010/main" val="54641699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reate a headline for this image">
            <a:extLst>
              <a:ext uri="{FF2B5EF4-FFF2-40B4-BE49-F238E27FC236}">
                <a16:creationId xmlns:a16="http://schemas.microsoft.com/office/drawing/2014/main" id="{3EECDDCE-5B4D-4E59-91A1-98647CE4554E}"/>
              </a:ext>
            </a:extLst>
          </p:cNvPr>
          <p:cNvSpPr txBox="1"/>
          <p:nvPr/>
        </p:nvSpPr>
        <p:spPr>
          <a:xfrm>
            <a:off x="258257" y="124681"/>
            <a:ext cx="6341486" cy="361878"/>
          </a:xfrm>
          <a:prstGeom prst="rect">
            <a:avLst/>
          </a:prstGeom>
          <a:solidFill>
            <a:schemeClr val="accent1">
              <a:lumMod val="40000"/>
              <a:lumOff val="60000"/>
            </a:schemeClr>
          </a:solidFill>
          <a:ln w="12700">
            <a:miter lim="400000"/>
          </a:ln>
          <a:extLst>
            <a:ext uri="{C572A759-6A51-4108-AA02-DFA0A04FC94B}">
              <ma14:wrappingTextBoxFlag xmlns="" xmlns:ma14="http://schemas.microsoft.com/office/mac/drawingml/2011/main" val="1"/>
            </a:ext>
          </a:extLst>
        </p:spPr>
        <p:txBody>
          <a:bodyPr wrap="square" lIns="26789" tIns="26789" rIns="26789" bIns="26789" anchor="ctr">
            <a:spAutoFit/>
          </a:bodyPr>
          <a:lstStyle>
            <a:lvl1pPr>
              <a:defRPr sz="3700" b="1"/>
            </a:lvl1pPr>
          </a:lstStyle>
          <a:p>
            <a:r>
              <a:rPr lang="en-GB" sz="2000" b="1" dirty="0"/>
              <a:t>How can we present our data?</a:t>
            </a:r>
          </a:p>
        </p:txBody>
      </p:sp>
      <p:pic>
        <p:nvPicPr>
          <p:cNvPr id="4" name="Picture 3">
            <a:extLst>
              <a:ext uri="{FF2B5EF4-FFF2-40B4-BE49-F238E27FC236}">
                <a16:creationId xmlns:a16="http://schemas.microsoft.com/office/drawing/2014/main" id="{830FBEB6-E44A-1B29-3C6F-D628C86950B8}"/>
              </a:ext>
            </a:extLst>
          </p:cNvPr>
          <p:cNvPicPr>
            <a:picLocks noChangeAspect="1"/>
          </p:cNvPicPr>
          <p:nvPr/>
        </p:nvPicPr>
        <p:blipFill>
          <a:blip r:embed="rId2"/>
          <a:stretch>
            <a:fillRect/>
          </a:stretch>
        </p:blipFill>
        <p:spPr>
          <a:xfrm>
            <a:off x="864434" y="1039143"/>
            <a:ext cx="5735310" cy="7082209"/>
          </a:xfrm>
          <a:prstGeom prst="rect">
            <a:avLst/>
          </a:prstGeom>
        </p:spPr>
      </p:pic>
      <p:sp>
        <p:nvSpPr>
          <p:cNvPr id="9" name="TextBox 8">
            <a:extLst>
              <a:ext uri="{FF2B5EF4-FFF2-40B4-BE49-F238E27FC236}">
                <a16:creationId xmlns:a16="http://schemas.microsoft.com/office/drawing/2014/main" id="{67467E96-546D-B945-8482-7DD20A966375}"/>
              </a:ext>
            </a:extLst>
          </p:cNvPr>
          <p:cNvSpPr txBox="1"/>
          <p:nvPr/>
        </p:nvSpPr>
        <p:spPr>
          <a:xfrm>
            <a:off x="1412776" y="488504"/>
            <a:ext cx="5147318"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b="1" dirty="0"/>
              <a:t>_____________________________</a:t>
            </a:r>
            <a:endParaRPr lang="en-GB" dirty="0"/>
          </a:p>
        </p:txBody>
      </p:sp>
      <p:sp>
        <p:nvSpPr>
          <p:cNvPr id="13" name="TextBox 12">
            <a:extLst>
              <a:ext uri="{FF2B5EF4-FFF2-40B4-BE49-F238E27FC236}">
                <a16:creationId xmlns:a16="http://schemas.microsoft.com/office/drawing/2014/main" id="{882A5647-FAD3-DCA0-5383-E8499EBEAE70}"/>
              </a:ext>
            </a:extLst>
          </p:cNvPr>
          <p:cNvSpPr txBox="1"/>
          <p:nvPr/>
        </p:nvSpPr>
        <p:spPr>
          <a:xfrm rot="16200000">
            <a:off x="-1505557" y="3976711"/>
            <a:ext cx="3524572" cy="4654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b="1" dirty="0"/>
              <a:t>___________________</a:t>
            </a:r>
            <a:endParaRPr lang="en-GB" dirty="0"/>
          </a:p>
        </p:txBody>
      </p:sp>
      <p:sp>
        <p:nvSpPr>
          <p:cNvPr id="14" name="TextBox 13">
            <a:extLst>
              <a:ext uri="{FF2B5EF4-FFF2-40B4-BE49-F238E27FC236}">
                <a16:creationId xmlns:a16="http://schemas.microsoft.com/office/drawing/2014/main" id="{33814BFE-23FC-5852-40F7-753D14323586}"/>
              </a:ext>
            </a:extLst>
          </p:cNvPr>
          <p:cNvSpPr txBox="1"/>
          <p:nvPr/>
        </p:nvSpPr>
        <p:spPr>
          <a:xfrm>
            <a:off x="2224149" y="8068493"/>
            <a:ext cx="3524572" cy="4654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b="1" dirty="0"/>
              <a:t>___________________</a:t>
            </a:r>
            <a:endParaRPr lang="en-GB" dirty="0"/>
          </a:p>
        </p:txBody>
      </p:sp>
      <p:sp>
        <p:nvSpPr>
          <p:cNvPr id="16" name="Rectangle 15">
            <a:extLst>
              <a:ext uri="{FF2B5EF4-FFF2-40B4-BE49-F238E27FC236}">
                <a16:creationId xmlns:a16="http://schemas.microsoft.com/office/drawing/2014/main" id="{DD63D8C1-91E1-C221-8786-F3792296C776}"/>
              </a:ext>
            </a:extLst>
          </p:cNvPr>
          <p:cNvSpPr/>
          <p:nvPr/>
        </p:nvSpPr>
        <p:spPr>
          <a:xfrm>
            <a:off x="612405" y="9237476"/>
            <a:ext cx="504056" cy="360040"/>
          </a:xfrm>
          <a:prstGeom prst="rect">
            <a:avLst/>
          </a:prstGeom>
          <a:ln w="28575"/>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000000"/>
              </a:solidFill>
              <a:effectLst/>
              <a:uFillTx/>
              <a:latin typeface="+mn-lt"/>
              <a:ea typeface="+mn-ea"/>
              <a:cs typeface="+mn-cs"/>
              <a:sym typeface="Helvetica Neue"/>
            </a:endParaRPr>
          </a:p>
        </p:txBody>
      </p:sp>
      <p:sp>
        <p:nvSpPr>
          <p:cNvPr id="17" name="Rectangle 16">
            <a:extLst>
              <a:ext uri="{FF2B5EF4-FFF2-40B4-BE49-F238E27FC236}">
                <a16:creationId xmlns:a16="http://schemas.microsoft.com/office/drawing/2014/main" id="{6DE7A582-221D-F9C7-ADDC-00C73D782A5E}"/>
              </a:ext>
            </a:extLst>
          </p:cNvPr>
          <p:cNvSpPr/>
          <p:nvPr/>
        </p:nvSpPr>
        <p:spPr>
          <a:xfrm>
            <a:off x="2348880" y="9237476"/>
            <a:ext cx="504056" cy="360040"/>
          </a:xfrm>
          <a:prstGeom prst="rect">
            <a:avLst/>
          </a:prstGeom>
          <a:ln w="28575"/>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000000"/>
              </a:solidFill>
              <a:effectLst/>
              <a:uFillTx/>
              <a:latin typeface="+mn-lt"/>
              <a:ea typeface="+mn-ea"/>
              <a:cs typeface="+mn-cs"/>
              <a:sym typeface="Helvetica Neue"/>
            </a:endParaRPr>
          </a:p>
        </p:txBody>
      </p:sp>
      <p:sp>
        <p:nvSpPr>
          <p:cNvPr id="23" name="TextBox 22">
            <a:extLst>
              <a:ext uri="{FF2B5EF4-FFF2-40B4-BE49-F238E27FC236}">
                <a16:creationId xmlns:a16="http://schemas.microsoft.com/office/drawing/2014/main" id="{FF1F9172-CF84-4324-F8BC-27C2D4016323}"/>
              </a:ext>
            </a:extLst>
          </p:cNvPr>
          <p:cNvSpPr txBox="1"/>
          <p:nvPr/>
        </p:nvSpPr>
        <p:spPr>
          <a:xfrm>
            <a:off x="3429000" y="8640182"/>
            <a:ext cx="749921"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1800" b="1" u="sng" dirty="0"/>
              <a:t>Key</a:t>
            </a:r>
            <a:endParaRPr lang="en-GB" sz="1800" u="sng" dirty="0"/>
          </a:p>
        </p:txBody>
      </p:sp>
      <p:sp>
        <p:nvSpPr>
          <p:cNvPr id="2" name="Rectangle 1">
            <a:extLst>
              <a:ext uri="{FF2B5EF4-FFF2-40B4-BE49-F238E27FC236}">
                <a16:creationId xmlns:a16="http://schemas.microsoft.com/office/drawing/2014/main" id="{45ACA2F2-689E-4949-0809-123A25DC92CF}"/>
              </a:ext>
            </a:extLst>
          </p:cNvPr>
          <p:cNvSpPr/>
          <p:nvPr/>
        </p:nvSpPr>
        <p:spPr>
          <a:xfrm>
            <a:off x="4005064" y="9237476"/>
            <a:ext cx="504056" cy="360040"/>
          </a:xfrm>
          <a:prstGeom prst="rect">
            <a:avLst/>
          </a:prstGeom>
          <a:ln w="28575"/>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000000"/>
              </a:solidFill>
              <a:effectLst/>
              <a:uFillTx/>
              <a:latin typeface="+mn-lt"/>
              <a:ea typeface="+mn-ea"/>
              <a:cs typeface="+mn-cs"/>
              <a:sym typeface="Helvetica Neue"/>
            </a:endParaRPr>
          </a:p>
        </p:txBody>
      </p:sp>
      <p:sp>
        <p:nvSpPr>
          <p:cNvPr id="3" name="Rectangle 2">
            <a:extLst>
              <a:ext uri="{FF2B5EF4-FFF2-40B4-BE49-F238E27FC236}">
                <a16:creationId xmlns:a16="http://schemas.microsoft.com/office/drawing/2014/main" id="{DA790438-5BC4-1FEB-8C40-17AF863D7EE3}"/>
              </a:ext>
            </a:extLst>
          </p:cNvPr>
          <p:cNvSpPr/>
          <p:nvPr/>
        </p:nvSpPr>
        <p:spPr>
          <a:xfrm>
            <a:off x="5741539" y="9237476"/>
            <a:ext cx="504056" cy="360040"/>
          </a:xfrm>
          <a:prstGeom prst="rect">
            <a:avLst/>
          </a:prstGeom>
          <a:ln w="28575"/>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000000"/>
              </a:solidFill>
              <a:effectLst/>
              <a:uFillTx/>
              <a:latin typeface="+mn-lt"/>
              <a:ea typeface="+mn-ea"/>
              <a:cs typeface="+mn-cs"/>
              <a:sym typeface="Helvetica Neue"/>
            </a:endParaRPr>
          </a:p>
        </p:txBody>
      </p:sp>
    </p:spTree>
    <p:extLst>
      <p:ext uri="{BB962C8B-B14F-4D97-AF65-F5344CB8AC3E}">
        <p14:creationId xmlns:p14="http://schemas.microsoft.com/office/powerpoint/2010/main" val="401099625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reate a headline for this image">
            <a:extLst>
              <a:ext uri="{FF2B5EF4-FFF2-40B4-BE49-F238E27FC236}">
                <a16:creationId xmlns:a16="http://schemas.microsoft.com/office/drawing/2014/main" id="{3EECDDCE-5B4D-4E59-91A1-98647CE4554E}"/>
              </a:ext>
            </a:extLst>
          </p:cNvPr>
          <p:cNvSpPr txBox="1"/>
          <p:nvPr/>
        </p:nvSpPr>
        <p:spPr>
          <a:xfrm>
            <a:off x="258257" y="56456"/>
            <a:ext cx="6341486" cy="361878"/>
          </a:xfrm>
          <a:prstGeom prst="rect">
            <a:avLst/>
          </a:prstGeom>
          <a:solidFill>
            <a:schemeClr val="accent1">
              <a:lumMod val="40000"/>
              <a:lumOff val="60000"/>
            </a:schemeClr>
          </a:solidFill>
          <a:ln w="12700">
            <a:miter lim="400000"/>
          </a:ln>
          <a:extLst>
            <a:ext uri="{C572A759-6A51-4108-AA02-DFA0A04FC94B}">
              <ma14:wrappingTextBoxFlag xmlns:ma14="http://schemas.microsoft.com/office/mac/drawingml/2011/main" xmlns="" val="1"/>
            </a:ext>
          </a:extLst>
        </p:spPr>
        <p:txBody>
          <a:bodyPr wrap="square" lIns="26789" tIns="26789" rIns="26789" bIns="26789" anchor="ctr">
            <a:spAutoFit/>
          </a:bodyPr>
          <a:lstStyle>
            <a:lvl1pPr>
              <a:defRPr sz="3700" b="1"/>
            </a:lvl1pPr>
          </a:lstStyle>
          <a:p>
            <a:r>
              <a:rPr lang="en-GB" sz="2000" b="1" dirty="0"/>
              <a:t>Can we justify our data presentation?</a:t>
            </a:r>
          </a:p>
        </p:txBody>
      </p:sp>
      <p:sp>
        <p:nvSpPr>
          <p:cNvPr id="14" name="TextBox 13">
            <a:extLst>
              <a:ext uri="{FF2B5EF4-FFF2-40B4-BE49-F238E27FC236}">
                <a16:creationId xmlns:a16="http://schemas.microsoft.com/office/drawing/2014/main" id="{A487C729-DEA4-4975-A5DB-5DC522472AD1}"/>
              </a:ext>
            </a:extLst>
          </p:cNvPr>
          <p:cNvSpPr txBox="1"/>
          <p:nvPr/>
        </p:nvSpPr>
        <p:spPr>
          <a:xfrm>
            <a:off x="258257" y="518024"/>
            <a:ext cx="6325358" cy="546544"/>
          </a:xfrm>
          <a:prstGeom prst="rect">
            <a:avLst/>
          </a:prstGeom>
          <a:solidFill>
            <a:schemeClr val="accent1">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algn="l"/>
            <a:r>
              <a:rPr lang="en-GB" sz="1600" b="1" dirty="0">
                <a:solidFill>
                  <a:srgbClr val="000000"/>
                </a:solidFill>
                <a:latin typeface="Helvetica Neue Medium"/>
              </a:rPr>
              <a:t>Complete the table to summarise the benefits of each method of data presentation.</a:t>
            </a:r>
          </a:p>
        </p:txBody>
      </p:sp>
      <p:graphicFrame>
        <p:nvGraphicFramePr>
          <p:cNvPr id="3" name="Table 2">
            <a:extLst>
              <a:ext uri="{FF2B5EF4-FFF2-40B4-BE49-F238E27FC236}">
                <a16:creationId xmlns:a16="http://schemas.microsoft.com/office/drawing/2014/main" id="{096B57F5-8C87-DF51-0BE4-5E611AEB3925}"/>
              </a:ext>
            </a:extLst>
          </p:cNvPr>
          <p:cNvGraphicFramePr>
            <a:graphicFrameLocks noGrp="1"/>
          </p:cNvGraphicFramePr>
          <p:nvPr>
            <p:extLst>
              <p:ext uri="{D42A27DB-BD31-4B8C-83A1-F6EECF244321}">
                <p14:modId xmlns:p14="http://schemas.microsoft.com/office/powerpoint/2010/main" val="3810241210"/>
              </p:ext>
            </p:extLst>
          </p:nvPr>
        </p:nvGraphicFramePr>
        <p:xfrm>
          <a:off x="258257" y="1280592"/>
          <a:ext cx="6325358" cy="4241318"/>
        </p:xfrm>
        <a:graphic>
          <a:graphicData uri="http://schemas.openxmlformats.org/drawingml/2006/table">
            <a:tbl>
              <a:tblPr firstRow="1" bandRow="1">
                <a:tableStyleId>{5940675A-B579-460E-94D1-54222C63F5DA}</a:tableStyleId>
              </a:tblPr>
              <a:tblGrid>
                <a:gridCol w="3162679">
                  <a:extLst>
                    <a:ext uri="{9D8B030D-6E8A-4147-A177-3AD203B41FA5}">
                      <a16:colId xmlns:a16="http://schemas.microsoft.com/office/drawing/2014/main" val="1533814010"/>
                    </a:ext>
                  </a:extLst>
                </a:gridCol>
                <a:gridCol w="3162679">
                  <a:extLst>
                    <a:ext uri="{9D8B030D-6E8A-4147-A177-3AD203B41FA5}">
                      <a16:colId xmlns:a16="http://schemas.microsoft.com/office/drawing/2014/main" val="923060524"/>
                    </a:ext>
                  </a:extLst>
                </a:gridCol>
              </a:tblGrid>
              <a:tr h="504056">
                <a:tc>
                  <a:txBody>
                    <a:bodyPr/>
                    <a:lstStyle/>
                    <a:p>
                      <a:r>
                        <a:rPr lang="en-GB" sz="1600" b="1" dirty="0"/>
                        <a:t>Bi-polar graph</a:t>
                      </a:r>
                    </a:p>
                  </a:txBody>
                  <a:tcPr/>
                </a:tc>
                <a:tc>
                  <a:txBody>
                    <a:bodyPr/>
                    <a:lstStyle/>
                    <a:p>
                      <a:r>
                        <a:rPr lang="en-GB" sz="1600" b="1" dirty="0"/>
                        <a:t>Bar charts</a:t>
                      </a:r>
                    </a:p>
                  </a:txBody>
                  <a:tcPr/>
                </a:tc>
                <a:extLst>
                  <a:ext uri="{0D108BD9-81ED-4DB2-BD59-A6C34878D82A}">
                    <a16:rowId xmlns:a16="http://schemas.microsoft.com/office/drawing/2014/main" val="2167131489"/>
                  </a:ext>
                </a:extLst>
              </a:tr>
              <a:tr h="3737262">
                <a:tc>
                  <a:txBody>
                    <a:bodyPr/>
                    <a:lstStyle/>
                    <a:p>
                      <a:endParaRPr lang="en-GB" sz="1600"/>
                    </a:p>
                  </a:txBody>
                  <a:tcPr/>
                </a:tc>
                <a:tc>
                  <a:txBody>
                    <a:bodyPr/>
                    <a:lstStyle/>
                    <a:p>
                      <a:endParaRPr lang="en-GB" sz="1600" dirty="0"/>
                    </a:p>
                  </a:txBody>
                  <a:tcPr/>
                </a:tc>
                <a:extLst>
                  <a:ext uri="{0D108BD9-81ED-4DB2-BD59-A6C34878D82A}">
                    <a16:rowId xmlns:a16="http://schemas.microsoft.com/office/drawing/2014/main" val="1116354437"/>
                  </a:ext>
                </a:extLst>
              </a:tr>
            </a:tbl>
          </a:graphicData>
        </a:graphic>
      </p:graphicFrame>
      <p:sp>
        <p:nvSpPr>
          <p:cNvPr id="4" name="TextBox 3">
            <a:extLst>
              <a:ext uri="{FF2B5EF4-FFF2-40B4-BE49-F238E27FC236}">
                <a16:creationId xmlns:a16="http://schemas.microsoft.com/office/drawing/2014/main" id="{F0950E8A-F855-53C5-CC56-FF12EB8CE9CF}"/>
              </a:ext>
            </a:extLst>
          </p:cNvPr>
          <p:cNvSpPr txBox="1"/>
          <p:nvPr/>
        </p:nvSpPr>
        <p:spPr>
          <a:xfrm>
            <a:off x="258257" y="6780369"/>
            <a:ext cx="6303366" cy="1569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1600" b="1" dirty="0">
                <a:solidFill>
                  <a:schemeClr val="accent1">
                    <a:lumMod val="75000"/>
                  </a:schemeClr>
                </a:solidFill>
              </a:rPr>
              <a:t>One primary data presentation method I used was a bar chart. </a:t>
            </a:r>
            <a:r>
              <a:rPr lang="en-GB" sz="1600" b="1" dirty="0">
                <a:solidFill>
                  <a:schemeClr val="accent3">
                    <a:lumMod val="50000"/>
                  </a:schemeClr>
                </a:solidFill>
              </a:rPr>
              <a:t>I used a bar chart to present my sustainability survey data, by plotting the scale 1-5 for each category at each location . </a:t>
            </a:r>
            <a:r>
              <a:rPr lang="en-GB" sz="1600" b="1" dirty="0">
                <a:solidFill>
                  <a:schemeClr val="accent5">
                    <a:lumMod val="75000"/>
                  </a:schemeClr>
                </a:solidFill>
              </a:rPr>
              <a:t>This helped me to interpret the data because I could see the clear differences between the scores at each location, making it simple for me to see which area was the most sustainable.</a:t>
            </a:r>
          </a:p>
        </p:txBody>
      </p:sp>
      <p:sp>
        <p:nvSpPr>
          <p:cNvPr id="6" name="TextBox 5">
            <a:extLst>
              <a:ext uri="{FF2B5EF4-FFF2-40B4-BE49-F238E27FC236}">
                <a16:creationId xmlns:a16="http://schemas.microsoft.com/office/drawing/2014/main" id="{C677632C-557B-A9E8-C5B7-533FC25BAA7A}"/>
              </a:ext>
            </a:extLst>
          </p:cNvPr>
          <p:cNvSpPr txBox="1"/>
          <p:nvPr/>
        </p:nvSpPr>
        <p:spPr>
          <a:xfrm>
            <a:off x="258257" y="5681481"/>
            <a:ext cx="6303366"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1600" b="1" dirty="0"/>
              <a:t>Explain how one data presentation technique used in your human geography enquiry helped you to interpret the data. </a:t>
            </a:r>
          </a:p>
          <a:p>
            <a:pPr algn="l"/>
            <a:r>
              <a:rPr lang="en-GB" sz="1600" b="1" dirty="0"/>
              <a:t>(6 marks)</a:t>
            </a:r>
          </a:p>
        </p:txBody>
      </p:sp>
      <p:sp>
        <p:nvSpPr>
          <p:cNvPr id="7" name="TextBox 6">
            <a:extLst>
              <a:ext uri="{FF2B5EF4-FFF2-40B4-BE49-F238E27FC236}">
                <a16:creationId xmlns:a16="http://schemas.microsoft.com/office/drawing/2014/main" id="{5389DCBC-CC17-238C-8800-93E6DC90A3DE}"/>
              </a:ext>
            </a:extLst>
          </p:cNvPr>
          <p:cNvSpPr txBox="1"/>
          <p:nvPr/>
        </p:nvSpPr>
        <p:spPr>
          <a:xfrm>
            <a:off x="296377" y="8623570"/>
            <a:ext cx="6325358" cy="947103"/>
          </a:xfrm>
          <a:prstGeom prst="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marL="0" indent="0" algn="l" defTabSz="410730">
              <a:lnSpc>
                <a:spcPct val="107000"/>
              </a:lnSpc>
              <a:spcAft>
                <a:spcPts val="800"/>
              </a:spcAft>
              <a:buNone/>
            </a:pPr>
            <a:r>
              <a:rPr lang="en-GB" sz="1600" b="1" dirty="0">
                <a:latin typeface="Helvetica Neue Medium"/>
              </a:rPr>
              <a:t>This PEE paragraph would be awarded 3 marks for this exam question. Use the space on the next page to write a paragraph of your own to show the advantages of using bi-polar graphs.</a:t>
            </a:r>
            <a:endParaRPr lang="en-GB" sz="900" b="1" dirty="0">
              <a:solidFill>
                <a:srgbClr val="000000"/>
              </a:solidFill>
              <a:latin typeface="Helvetica Neue Medium"/>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420045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reate a headline for this image">
            <a:extLst>
              <a:ext uri="{FF2B5EF4-FFF2-40B4-BE49-F238E27FC236}">
                <a16:creationId xmlns:a16="http://schemas.microsoft.com/office/drawing/2014/main" id="{3EECDDCE-5B4D-4E59-91A1-98647CE4554E}"/>
              </a:ext>
            </a:extLst>
          </p:cNvPr>
          <p:cNvSpPr txBox="1"/>
          <p:nvPr/>
        </p:nvSpPr>
        <p:spPr>
          <a:xfrm>
            <a:off x="258257" y="56456"/>
            <a:ext cx="6341486" cy="361878"/>
          </a:xfrm>
          <a:prstGeom prst="rect">
            <a:avLst/>
          </a:prstGeom>
          <a:solidFill>
            <a:schemeClr val="accent1">
              <a:lumMod val="40000"/>
              <a:lumOff val="60000"/>
            </a:schemeClr>
          </a:solidFill>
          <a:ln w="12700">
            <a:miter lim="400000"/>
          </a:ln>
          <a:extLst>
            <a:ext uri="{C572A759-6A51-4108-AA02-DFA0A04FC94B}">
              <ma14:wrappingTextBoxFlag xmlns="" xmlns:ma14="http://schemas.microsoft.com/office/mac/drawingml/2011/main" val="1"/>
            </a:ext>
          </a:extLst>
        </p:spPr>
        <p:txBody>
          <a:bodyPr wrap="square" lIns="26789" tIns="26789" rIns="26789" bIns="26789" anchor="ctr">
            <a:spAutoFit/>
          </a:bodyPr>
          <a:lstStyle>
            <a:lvl1pPr>
              <a:defRPr sz="3700" b="1"/>
            </a:lvl1pPr>
          </a:lstStyle>
          <a:p>
            <a:r>
              <a:rPr lang="en-GB" sz="2000" b="1" dirty="0"/>
              <a:t>Can we justify our data presentation?</a:t>
            </a:r>
          </a:p>
        </p:txBody>
      </p:sp>
      <p:sp>
        <p:nvSpPr>
          <p:cNvPr id="8" name="Rectangle 7">
            <a:extLst>
              <a:ext uri="{FF2B5EF4-FFF2-40B4-BE49-F238E27FC236}">
                <a16:creationId xmlns:a16="http://schemas.microsoft.com/office/drawing/2014/main" id="{99CA53E1-84C8-478D-160F-9409F4E3AD71}"/>
              </a:ext>
            </a:extLst>
          </p:cNvPr>
          <p:cNvSpPr/>
          <p:nvPr/>
        </p:nvSpPr>
        <p:spPr>
          <a:xfrm>
            <a:off x="258257" y="418334"/>
            <a:ext cx="6341486" cy="3046988"/>
          </a:xfrm>
          <a:prstGeom prst="rect">
            <a:avLst/>
          </a:prstGeom>
        </p:spPr>
        <p:txBody>
          <a:bodyPr wrap="square">
            <a:spAutoFit/>
          </a:bodyPr>
          <a:lstStyle/>
          <a:p>
            <a:pPr algn="l"/>
            <a:r>
              <a:rPr lang="en-GB" sz="1600" b="1"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2" name="Rectangle 1">
            <a:extLst>
              <a:ext uri="{FF2B5EF4-FFF2-40B4-BE49-F238E27FC236}">
                <a16:creationId xmlns:a16="http://schemas.microsoft.com/office/drawing/2014/main" id="{2A369F5E-A7FA-61BF-6D22-77F61AE28C8D}"/>
              </a:ext>
            </a:extLst>
          </p:cNvPr>
          <p:cNvSpPr/>
          <p:nvPr/>
        </p:nvSpPr>
        <p:spPr>
          <a:xfrm>
            <a:off x="258257" y="3393691"/>
            <a:ext cx="6341486" cy="3046988"/>
          </a:xfrm>
          <a:prstGeom prst="rect">
            <a:avLst/>
          </a:prstGeom>
        </p:spPr>
        <p:txBody>
          <a:bodyPr wrap="square">
            <a:spAutoFit/>
          </a:bodyPr>
          <a:lstStyle/>
          <a:p>
            <a:pPr algn="l"/>
            <a:r>
              <a:rPr lang="en-GB" sz="1600" b="1"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9" name="TextBox 8">
            <a:extLst>
              <a:ext uri="{FF2B5EF4-FFF2-40B4-BE49-F238E27FC236}">
                <a16:creationId xmlns:a16="http://schemas.microsoft.com/office/drawing/2014/main" id="{68065071-EBF8-CB91-DF79-3A763D7C4FFB}"/>
              </a:ext>
            </a:extLst>
          </p:cNvPr>
          <p:cNvSpPr txBox="1"/>
          <p:nvPr/>
        </p:nvSpPr>
        <p:spPr>
          <a:xfrm>
            <a:off x="282787" y="6609184"/>
            <a:ext cx="6325358" cy="947103"/>
          </a:xfrm>
          <a:prstGeom prst="rect">
            <a:avLst/>
          </a:prstGeom>
          <a:solidFill>
            <a:schemeClr val="accent1">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marL="0" indent="0" algn="l" defTabSz="410730">
              <a:lnSpc>
                <a:spcPct val="107000"/>
              </a:lnSpc>
              <a:spcAft>
                <a:spcPts val="800"/>
              </a:spcAft>
              <a:buNone/>
            </a:pPr>
            <a:r>
              <a:rPr lang="en-GB" sz="1600" b="1" dirty="0">
                <a:latin typeface="Helvetica Neue Medium"/>
              </a:rPr>
              <a:t>What was challenging about this question? Use the space below to express the difficulties you faced when answering this question.</a:t>
            </a:r>
            <a:endParaRPr lang="en-GB" sz="900" b="1" dirty="0">
              <a:solidFill>
                <a:srgbClr val="000000"/>
              </a:solidFill>
              <a:latin typeface="Helvetica Neue Medium"/>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5DAC19F4-B301-48A9-833A-AFB00A7B4835}"/>
              </a:ext>
            </a:extLst>
          </p:cNvPr>
          <p:cNvSpPr/>
          <p:nvPr/>
        </p:nvSpPr>
        <p:spPr>
          <a:xfrm>
            <a:off x="258257" y="7556287"/>
            <a:ext cx="6341486" cy="2308324"/>
          </a:xfrm>
          <a:prstGeom prst="rect">
            <a:avLst/>
          </a:prstGeom>
        </p:spPr>
        <p:txBody>
          <a:bodyPr wrap="square">
            <a:spAutoFit/>
          </a:bodyPr>
          <a:lstStyle/>
          <a:p>
            <a:pPr algn="l"/>
            <a:r>
              <a:rPr lang="en-GB" sz="1600" b="1"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12096944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reate a headline for this image">
            <a:extLst>
              <a:ext uri="{FF2B5EF4-FFF2-40B4-BE49-F238E27FC236}">
                <a16:creationId xmlns:a16="http://schemas.microsoft.com/office/drawing/2014/main" id="{3EECDDCE-5B4D-4E59-91A1-98647CE4554E}"/>
              </a:ext>
            </a:extLst>
          </p:cNvPr>
          <p:cNvSpPr txBox="1"/>
          <p:nvPr/>
        </p:nvSpPr>
        <p:spPr>
          <a:xfrm>
            <a:off x="258257" y="124681"/>
            <a:ext cx="6341486" cy="361878"/>
          </a:xfrm>
          <a:prstGeom prst="rect">
            <a:avLst/>
          </a:prstGeom>
          <a:solidFill>
            <a:schemeClr val="accent1">
              <a:lumMod val="40000"/>
              <a:lumOff val="60000"/>
            </a:schemeClr>
          </a:solidFill>
          <a:ln w="12700">
            <a:miter lim="400000"/>
          </a:ln>
          <a:extLst>
            <a:ext uri="{C572A759-6A51-4108-AA02-DFA0A04FC94B}">
              <ma14:wrappingTextBoxFlag xmlns="" xmlns:ma14="http://schemas.microsoft.com/office/mac/drawingml/2011/main" val="1"/>
            </a:ext>
          </a:extLst>
        </p:spPr>
        <p:txBody>
          <a:bodyPr wrap="square" lIns="26789" tIns="26789" rIns="26789" bIns="26789" anchor="ctr">
            <a:spAutoFit/>
          </a:bodyPr>
          <a:lstStyle>
            <a:lvl1pPr>
              <a:defRPr sz="3700" b="1"/>
            </a:lvl1pPr>
          </a:lstStyle>
          <a:p>
            <a:r>
              <a:rPr lang="en-GB" sz="2000" b="1" dirty="0"/>
              <a:t>How do we analyse our data?</a:t>
            </a:r>
          </a:p>
        </p:txBody>
      </p:sp>
      <p:sp>
        <p:nvSpPr>
          <p:cNvPr id="17" name="TextBox 16">
            <a:extLst>
              <a:ext uri="{FF2B5EF4-FFF2-40B4-BE49-F238E27FC236}">
                <a16:creationId xmlns:a16="http://schemas.microsoft.com/office/drawing/2014/main" id="{5AAE7E6C-08B9-F884-808A-277DADA7F1B0}"/>
              </a:ext>
            </a:extLst>
          </p:cNvPr>
          <p:cNvSpPr txBox="1"/>
          <p:nvPr/>
        </p:nvSpPr>
        <p:spPr>
          <a:xfrm>
            <a:off x="256728" y="1295946"/>
            <a:ext cx="6325358" cy="683633"/>
          </a:xfrm>
          <a:prstGeom prst="rect">
            <a:avLst/>
          </a:prstGeom>
          <a:solidFill>
            <a:schemeClr val="accent1">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marL="0" indent="0" algn="l" defTabSz="410730">
              <a:lnSpc>
                <a:spcPct val="107000"/>
              </a:lnSpc>
              <a:spcAft>
                <a:spcPts val="800"/>
              </a:spcAft>
              <a:buNone/>
            </a:pPr>
            <a:r>
              <a:rPr lang="en-GB" sz="1600" b="1" dirty="0">
                <a:latin typeface="Helvetica Neue Medium"/>
              </a:rPr>
              <a:t>Use the paragraph structure below to construct 2 paragraphs analysing your data sets from any method of data collection.</a:t>
            </a:r>
            <a:endParaRPr lang="en-GB" sz="900" b="1" dirty="0">
              <a:solidFill>
                <a:srgbClr val="000000"/>
              </a:solidFill>
              <a:latin typeface="Helvetica Neue Medium"/>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6CF5A6CF-921F-7985-A1DD-90E7FB33CCBE}"/>
              </a:ext>
            </a:extLst>
          </p:cNvPr>
          <p:cNvSpPr txBox="1"/>
          <p:nvPr/>
        </p:nvSpPr>
        <p:spPr>
          <a:xfrm>
            <a:off x="256728" y="560512"/>
            <a:ext cx="6303366" cy="584775"/>
          </a:xfrm>
          <a:prstGeom prst="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1600" b="1" dirty="0"/>
              <a:t>Analysing data involves identifying a pattern and explaining why that pattern exists.</a:t>
            </a:r>
          </a:p>
        </p:txBody>
      </p:sp>
      <p:sp>
        <p:nvSpPr>
          <p:cNvPr id="11" name="Rectangle 10">
            <a:extLst>
              <a:ext uri="{FF2B5EF4-FFF2-40B4-BE49-F238E27FC236}">
                <a16:creationId xmlns:a16="http://schemas.microsoft.com/office/drawing/2014/main" id="{B1C60B02-61ED-E25E-07F0-3179D4E76DD7}"/>
              </a:ext>
            </a:extLst>
          </p:cNvPr>
          <p:cNvSpPr/>
          <p:nvPr/>
        </p:nvSpPr>
        <p:spPr>
          <a:xfrm>
            <a:off x="292537" y="4977990"/>
            <a:ext cx="6341486" cy="4770537"/>
          </a:xfrm>
          <a:prstGeom prst="rect">
            <a:avLst/>
          </a:prstGeom>
        </p:spPr>
        <p:txBody>
          <a:bodyPr wrap="square">
            <a:spAutoFit/>
          </a:bodyPr>
          <a:lstStyle/>
          <a:p>
            <a:pPr algn="l"/>
            <a:r>
              <a:rPr lang="en-GB" sz="1600" b="1"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2" name="TextBox 1">
            <a:extLst>
              <a:ext uri="{FF2B5EF4-FFF2-40B4-BE49-F238E27FC236}">
                <a16:creationId xmlns:a16="http://schemas.microsoft.com/office/drawing/2014/main" id="{4F2B4B1F-22DA-B54D-6CF6-BDBCE85C4187}"/>
              </a:ext>
            </a:extLst>
          </p:cNvPr>
          <p:cNvSpPr txBox="1"/>
          <p:nvPr/>
        </p:nvSpPr>
        <p:spPr>
          <a:xfrm>
            <a:off x="256728" y="2047623"/>
            <a:ext cx="6303366" cy="2862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1800" b="1" dirty="0">
                <a:solidFill>
                  <a:schemeClr val="accent1">
                    <a:lumMod val="75000"/>
                  </a:schemeClr>
                </a:solidFill>
              </a:rPr>
              <a:t>The data from my sustainability survey show that East Village had a sustainability score of 29 whereas Stratford High Street had a score of 61. </a:t>
            </a:r>
            <a:r>
              <a:rPr lang="en-GB" sz="1800" b="1" dirty="0">
                <a:solidFill>
                  <a:schemeClr val="accent3">
                    <a:lumMod val="50000"/>
                  </a:schemeClr>
                </a:solidFill>
              </a:rPr>
              <a:t>These data can be explained because Stratford High Street had much higher traffic volume, and much less green space. </a:t>
            </a:r>
            <a:r>
              <a:rPr lang="en-GB" sz="1800" b="1" dirty="0">
                <a:solidFill>
                  <a:schemeClr val="accent5">
                    <a:lumMod val="75000"/>
                  </a:schemeClr>
                </a:solidFill>
              </a:rPr>
              <a:t>These data suggest that the regeneration has made the area more sustainable because East Village was built as a result of urban regeneration and has greater amounts of green space and is much less crowded, scoring it more positively on the sustainability survey.</a:t>
            </a:r>
          </a:p>
        </p:txBody>
      </p:sp>
    </p:spTree>
    <p:extLst>
      <p:ext uri="{BB962C8B-B14F-4D97-AF65-F5344CB8AC3E}">
        <p14:creationId xmlns:p14="http://schemas.microsoft.com/office/powerpoint/2010/main" val="336503691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reate a headline for this image">
            <a:extLst>
              <a:ext uri="{FF2B5EF4-FFF2-40B4-BE49-F238E27FC236}">
                <a16:creationId xmlns:a16="http://schemas.microsoft.com/office/drawing/2014/main" id="{3EECDDCE-5B4D-4E59-91A1-98647CE4554E}"/>
              </a:ext>
            </a:extLst>
          </p:cNvPr>
          <p:cNvSpPr txBox="1"/>
          <p:nvPr/>
        </p:nvSpPr>
        <p:spPr>
          <a:xfrm>
            <a:off x="258257" y="128464"/>
            <a:ext cx="6341486" cy="354312"/>
          </a:xfrm>
          <a:prstGeom prst="rect">
            <a:avLst/>
          </a:prstGeom>
          <a:solidFill>
            <a:schemeClr val="accent1">
              <a:lumMod val="40000"/>
              <a:lumOff val="60000"/>
            </a:schemeClr>
          </a:solidFill>
          <a:ln w="12700">
            <a:miter lim="400000"/>
          </a:ln>
          <a:extLst>
            <a:ext uri="{C572A759-6A51-4108-AA02-DFA0A04FC94B}">
              <ma14:wrappingTextBoxFlag xmlns="" xmlns:ma14="http://schemas.microsoft.com/office/mac/drawingml/2011/main" val="1"/>
            </a:ext>
          </a:extLst>
        </p:spPr>
        <p:txBody>
          <a:bodyPr wrap="square" lIns="26789" tIns="26789" rIns="26789" bIns="26789" anchor="ctr">
            <a:spAutoFit/>
          </a:bodyPr>
          <a:lstStyle>
            <a:lvl1pPr>
              <a:defRPr sz="3700" b="1"/>
            </a:lvl1pPr>
          </a:lstStyle>
          <a:p>
            <a:r>
              <a:rPr lang="en-GB" sz="1951" dirty="0"/>
              <a:t>Where is our study site?</a:t>
            </a:r>
            <a:endParaRPr sz="1951" dirty="0"/>
          </a:p>
        </p:txBody>
      </p:sp>
      <p:sp>
        <p:nvSpPr>
          <p:cNvPr id="4" name="TextBox 3">
            <a:extLst>
              <a:ext uri="{FF2B5EF4-FFF2-40B4-BE49-F238E27FC236}">
                <a16:creationId xmlns:a16="http://schemas.microsoft.com/office/drawing/2014/main" id="{44E43724-B7A5-65DD-9F92-CFFF10F39027}"/>
              </a:ext>
            </a:extLst>
          </p:cNvPr>
          <p:cNvSpPr txBox="1"/>
          <p:nvPr/>
        </p:nvSpPr>
        <p:spPr>
          <a:xfrm>
            <a:off x="302241" y="5231217"/>
            <a:ext cx="3154615" cy="546544"/>
          </a:xfrm>
          <a:prstGeom prst="rect">
            <a:avLst/>
          </a:prstGeom>
          <a:solidFill>
            <a:schemeClr val="accent1">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algn="l"/>
            <a:r>
              <a:rPr lang="en-GB" sz="1600" b="1" dirty="0"/>
              <a:t>Describe the location of the Queen Elizabeth Olympic Park.</a:t>
            </a:r>
          </a:p>
        </p:txBody>
      </p:sp>
      <p:sp>
        <p:nvSpPr>
          <p:cNvPr id="10" name="Rectangle 9">
            <a:extLst>
              <a:ext uri="{FF2B5EF4-FFF2-40B4-BE49-F238E27FC236}">
                <a16:creationId xmlns:a16="http://schemas.microsoft.com/office/drawing/2014/main" id="{12E54E81-B9E4-472F-62DA-5B83DA83D690}"/>
              </a:ext>
            </a:extLst>
          </p:cNvPr>
          <p:cNvSpPr/>
          <p:nvPr/>
        </p:nvSpPr>
        <p:spPr>
          <a:xfrm>
            <a:off x="274385" y="6309813"/>
            <a:ext cx="6341486" cy="3293209"/>
          </a:xfrm>
          <a:prstGeom prst="rect">
            <a:avLst/>
          </a:prstGeom>
        </p:spPr>
        <p:txBody>
          <a:bodyPr wrap="square">
            <a:spAutoFit/>
          </a:bodyPr>
          <a:lstStyle/>
          <a:p>
            <a:pPr algn="l"/>
            <a:r>
              <a:rPr lang="en-GB" sz="1600" b="1"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grpSp>
        <p:nvGrpSpPr>
          <p:cNvPr id="2" name="Group 1">
            <a:extLst>
              <a:ext uri="{FF2B5EF4-FFF2-40B4-BE49-F238E27FC236}">
                <a16:creationId xmlns:a16="http://schemas.microsoft.com/office/drawing/2014/main" id="{69381412-1FB2-1DCB-FC74-8BFFF9FF92A5}"/>
              </a:ext>
            </a:extLst>
          </p:cNvPr>
          <p:cNvGrpSpPr/>
          <p:nvPr/>
        </p:nvGrpSpPr>
        <p:grpSpPr>
          <a:xfrm>
            <a:off x="302241" y="657604"/>
            <a:ext cx="6297502" cy="5543254"/>
            <a:chOff x="280249" y="1786010"/>
            <a:chExt cx="6297502" cy="5543254"/>
          </a:xfrm>
        </p:grpSpPr>
        <p:pic>
          <p:nvPicPr>
            <p:cNvPr id="9" name="Picture 8">
              <a:extLst>
                <a:ext uri="{FF2B5EF4-FFF2-40B4-BE49-F238E27FC236}">
                  <a16:creationId xmlns:a16="http://schemas.microsoft.com/office/drawing/2014/main" id="{94287D7D-574C-D256-C04F-C75B913F5196}"/>
                </a:ext>
              </a:extLst>
            </p:cNvPr>
            <p:cNvPicPr>
              <a:picLocks noChangeAspect="1"/>
            </p:cNvPicPr>
            <p:nvPr/>
          </p:nvPicPr>
          <p:blipFill>
            <a:blip r:embed="rId2"/>
            <a:stretch>
              <a:fillRect/>
            </a:stretch>
          </p:blipFill>
          <p:spPr>
            <a:xfrm>
              <a:off x="3868831" y="1931496"/>
              <a:ext cx="2708920" cy="2167136"/>
            </a:xfrm>
            <a:prstGeom prst="rect">
              <a:avLst/>
            </a:prstGeom>
          </p:spPr>
        </p:pic>
        <p:pic>
          <p:nvPicPr>
            <p:cNvPr id="11" name="Picture 4" descr="Greater London - Wikipedia">
              <a:extLst>
                <a:ext uri="{FF2B5EF4-FFF2-40B4-BE49-F238E27FC236}">
                  <a16:creationId xmlns:a16="http://schemas.microsoft.com/office/drawing/2014/main" id="{9C6C3F1E-9C4D-FA94-50E1-D9E38AC9C6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249" y="1786010"/>
              <a:ext cx="3046968" cy="37260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Queen Elizabeth Olympic Park Map | Queen Elizabeth Olympic Park">
              <a:extLst>
                <a:ext uri="{FF2B5EF4-FFF2-40B4-BE49-F238E27FC236}">
                  <a16:creationId xmlns:a16="http://schemas.microsoft.com/office/drawing/2014/main" id="{B72C421A-65DA-8302-A5D7-C81520F8C6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8831" y="4334241"/>
              <a:ext cx="2708920" cy="2995023"/>
            </a:xfrm>
            <a:prstGeom prst="rect">
              <a:avLst/>
            </a:prstGeom>
            <a:noFill/>
            <a:extLst>
              <a:ext uri="{909E8E84-426E-40DD-AFC4-6F175D3DCCD1}">
                <a14:hiddenFill xmlns:a14="http://schemas.microsoft.com/office/drawing/2010/main">
                  <a:solidFill>
                    <a:srgbClr val="FFFFFF"/>
                  </a:solidFill>
                </a14:hiddenFill>
              </a:ext>
            </a:extLst>
          </p:spPr>
        </p:pic>
        <p:sp>
          <p:nvSpPr>
            <p:cNvPr id="13" name="Star: 5 Points 12">
              <a:extLst>
                <a:ext uri="{FF2B5EF4-FFF2-40B4-BE49-F238E27FC236}">
                  <a16:creationId xmlns:a16="http://schemas.microsoft.com/office/drawing/2014/main" id="{C0F8C4DC-5B48-1FDD-7045-FADEA076D178}"/>
                </a:ext>
              </a:extLst>
            </p:cNvPr>
            <p:cNvSpPr/>
            <p:nvPr/>
          </p:nvSpPr>
          <p:spPr>
            <a:xfrm>
              <a:off x="2351130" y="4083020"/>
              <a:ext cx="45719" cy="45719"/>
            </a:xfrm>
            <a:prstGeom prst="star5">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000000"/>
                </a:solidFill>
                <a:effectLst/>
                <a:uFillTx/>
                <a:latin typeface="+mn-lt"/>
                <a:ea typeface="+mn-ea"/>
                <a:cs typeface="+mn-cs"/>
                <a:sym typeface="Helvetica Neue"/>
              </a:endParaRPr>
            </a:p>
          </p:txBody>
        </p:sp>
        <p:sp>
          <p:nvSpPr>
            <p:cNvPr id="14" name="TextBox 13">
              <a:extLst>
                <a:ext uri="{FF2B5EF4-FFF2-40B4-BE49-F238E27FC236}">
                  <a16:creationId xmlns:a16="http://schemas.microsoft.com/office/drawing/2014/main" id="{F45B12DD-CD9A-3380-500F-88230DCAC01F}"/>
                </a:ext>
              </a:extLst>
            </p:cNvPr>
            <p:cNvSpPr txBox="1"/>
            <p:nvPr/>
          </p:nvSpPr>
          <p:spPr>
            <a:xfrm>
              <a:off x="2420887" y="4007009"/>
              <a:ext cx="906329" cy="13161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000" b="0" i="0" u="none" strike="noStrike" cap="none" spc="0" normalizeH="0" baseline="0" dirty="0">
                  <a:ln>
                    <a:noFill/>
                  </a:ln>
                  <a:solidFill>
                    <a:srgbClr val="000000"/>
                  </a:solidFill>
                  <a:effectLst/>
                  <a:uFillTx/>
                  <a:latin typeface="+mn-lt"/>
                  <a:ea typeface="+mn-ea"/>
                  <a:cs typeface="+mn-cs"/>
                  <a:sym typeface="Helvetica Neue"/>
                </a:rPr>
                <a:t>Milton Keynes</a:t>
              </a:r>
            </a:p>
          </p:txBody>
        </p:sp>
      </p:grpSp>
    </p:spTree>
    <p:extLst>
      <p:ext uri="{BB962C8B-B14F-4D97-AF65-F5344CB8AC3E}">
        <p14:creationId xmlns:p14="http://schemas.microsoft.com/office/powerpoint/2010/main" val="340273803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reate a headline for this image">
            <a:extLst>
              <a:ext uri="{FF2B5EF4-FFF2-40B4-BE49-F238E27FC236}">
                <a16:creationId xmlns:a16="http://schemas.microsoft.com/office/drawing/2014/main" id="{3EECDDCE-5B4D-4E59-91A1-98647CE4554E}"/>
              </a:ext>
            </a:extLst>
          </p:cNvPr>
          <p:cNvSpPr txBox="1"/>
          <p:nvPr/>
        </p:nvSpPr>
        <p:spPr>
          <a:xfrm>
            <a:off x="258257" y="124681"/>
            <a:ext cx="6341486" cy="361878"/>
          </a:xfrm>
          <a:prstGeom prst="rect">
            <a:avLst/>
          </a:prstGeom>
          <a:solidFill>
            <a:schemeClr val="accent1">
              <a:lumMod val="40000"/>
              <a:lumOff val="60000"/>
            </a:schemeClr>
          </a:solidFill>
          <a:ln w="12700">
            <a:miter lim="400000"/>
          </a:ln>
          <a:extLst>
            <a:ext uri="{C572A759-6A51-4108-AA02-DFA0A04FC94B}">
              <ma14:wrappingTextBoxFlag xmlns="" xmlns:ma14="http://schemas.microsoft.com/office/mac/drawingml/2011/main" val="1"/>
            </a:ext>
          </a:extLst>
        </p:spPr>
        <p:txBody>
          <a:bodyPr wrap="square" lIns="26789" tIns="26789" rIns="26789" bIns="26789" anchor="ctr">
            <a:spAutoFit/>
          </a:bodyPr>
          <a:lstStyle>
            <a:lvl1pPr>
              <a:defRPr sz="3700" b="1"/>
            </a:lvl1pPr>
          </a:lstStyle>
          <a:p>
            <a:r>
              <a:rPr lang="en-GB" sz="2000" b="1" dirty="0"/>
              <a:t>How do we conclude our fieldwork?</a:t>
            </a:r>
          </a:p>
        </p:txBody>
      </p:sp>
      <p:sp>
        <p:nvSpPr>
          <p:cNvPr id="17" name="TextBox 16">
            <a:extLst>
              <a:ext uri="{FF2B5EF4-FFF2-40B4-BE49-F238E27FC236}">
                <a16:creationId xmlns:a16="http://schemas.microsoft.com/office/drawing/2014/main" id="{5AAE7E6C-08B9-F884-808A-277DADA7F1B0}"/>
              </a:ext>
            </a:extLst>
          </p:cNvPr>
          <p:cNvSpPr txBox="1"/>
          <p:nvPr/>
        </p:nvSpPr>
        <p:spPr>
          <a:xfrm>
            <a:off x="256728" y="4808984"/>
            <a:ext cx="6325358" cy="947103"/>
          </a:xfrm>
          <a:prstGeom prst="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marL="0" indent="0" algn="l" defTabSz="410730">
              <a:lnSpc>
                <a:spcPct val="107000"/>
              </a:lnSpc>
              <a:spcAft>
                <a:spcPts val="800"/>
              </a:spcAft>
              <a:buNone/>
            </a:pPr>
            <a:r>
              <a:rPr lang="en-GB" sz="1600" b="1" dirty="0">
                <a:latin typeface="Helvetica Neue Medium"/>
              </a:rPr>
              <a:t>This PEEL paragraph would be awarded 3 marks for this exam question. Use the space below and on the next page to write 2 more paragraphs to answer this question.</a:t>
            </a:r>
            <a:endParaRPr lang="en-GB" sz="900" b="1" dirty="0">
              <a:solidFill>
                <a:srgbClr val="000000"/>
              </a:solidFill>
              <a:latin typeface="Helvetica Neue Medium"/>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3E60A71-3E9B-FED6-5CED-97A6D099A71B}"/>
              </a:ext>
            </a:extLst>
          </p:cNvPr>
          <p:cNvSpPr txBox="1"/>
          <p:nvPr/>
        </p:nvSpPr>
        <p:spPr>
          <a:xfrm>
            <a:off x="256728" y="1424608"/>
            <a:ext cx="6303366" cy="3416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1800" b="1" dirty="0">
                <a:solidFill>
                  <a:schemeClr val="accent1">
                    <a:lumMod val="75000"/>
                  </a:schemeClr>
                </a:solidFill>
              </a:rPr>
              <a:t>The aim of my enquiry was to investigate if the regeneration of Stratford has improved the urban sustainability of the local area. </a:t>
            </a:r>
            <a:r>
              <a:rPr lang="en-GB" sz="1800" b="1" dirty="0">
                <a:solidFill>
                  <a:schemeClr val="accent3">
                    <a:lumMod val="50000"/>
                  </a:schemeClr>
                </a:solidFill>
              </a:rPr>
              <a:t>The results of my sustainability survey suggested that the East Village and Olympic Park were both more sustainable than Stratford high Street. </a:t>
            </a:r>
            <a:r>
              <a:rPr lang="en-GB" sz="1800" b="1" dirty="0">
                <a:solidFill>
                  <a:schemeClr val="accent5">
                    <a:lumMod val="75000"/>
                  </a:schemeClr>
                </a:solidFill>
              </a:rPr>
              <a:t>I concluded this because both locations scored more positively on measures such as green space and amount of traffic, suggesting the areas are more sustainable. </a:t>
            </a:r>
            <a:r>
              <a:rPr lang="en-GB" sz="1800" b="1" dirty="0">
                <a:solidFill>
                  <a:schemeClr val="accent2">
                    <a:lumMod val="75000"/>
                  </a:schemeClr>
                </a:solidFill>
              </a:rPr>
              <a:t>This conclusion meets the aim of my enquiry because it provides quantitative data that shows the level of sustainability is higher in regenerated areas than non-regenerated areas.</a:t>
            </a:r>
            <a:endParaRPr lang="en-GB" sz="1800" b="1" dirty="0">
              <a:solidFill>
                <a:schemeClr val="accent5">
                  <a:lumMod val="75000"/>
                </a:schemeClr>
              </a:solidFill>
            </a:endParaRPr>
          </a:p>
        </p:txBody>
      </p:sp>
      <p:sp>
        <p:nvSpPr>
          <p:cNvPr id="10" name="TextBox 9">
            <a:extLst>
              <a:ext uri="{FF2B5EF4-FFF2-40B4-BE49-F238E27FC236}">
                <a16:creationId xmlns:a16="http://schemas.microsoft.com/office/drawing/2014/main" id="{6CF5A6CF-921F-7985-A1DD-90E7FB33CCBE}"/>
              </a:ext>
            </a:extLst>
          </p:cNvPr>
          <p:cNvSpPr txBox="1"/>
          <p:nvPr/>
        </p:nvSpPr>
        <p:spPr>
          <a:xfrm>
            <a:off x="256728" y="560512"/>
            <a:ext cx="6303366" cy="830997"/>
          </a:xfrm>
          <a:prstGeom prst="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1600" b="1" dirty="0"/>
              <a:t>For one of your fieldwork enquiries, to what extent did your results and conclusions meet the original aim of your enquiry? (9 marks)</a:t>
            </a:r>
          </a:p>
        </p:txBody>
      </p:sp>
      <p:sp>
        <p:nvSpPr>
          <p:cNvPr id="11" name="Rectangle 10">
            <a:extLst>
              <a:ext uri="{FF2B5EF4-FFF2-40B4-BE49-F238E27FC236}">
                <a16:creationId xmlns:a16="http://schemas.microsoft.com/office/drawing/2014/main" id="{B1C60B02-61ED-E25E-07F0-3179D4E76DD7}"/>
              </a:ext>
            </a:extLst>
          </p:cNvPr>
          <p:cNvSpPr/>
          <p:nvPr/>
        </p:nvSpPr>
        <p:spPr>
          <a:xfrm>
            <a:off x="258257" y="5745088"/>
            <a:ext cx="6341486" cy="4031873"/>
          </a:xfrm>
          <a:prstGeom prst="rect">
            <a:avLst/>
          </a:prstGeom>
        </p:spPr>
        <p:txBody>
          <a:bodyPr wrap="square">
            <a:spAutoFit/>
          </a:bodyPr>
          <a:lstStyle/>
          <a:p>
            <a:pPr algn="l"/>
            <a:r>
              <a:rPr lang="en-GB" sz="1600" b="1"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70317703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reate a headline for this image">
            <a:extLst>
              <a:ext uri="{FF2B5EF4-FFF2-40B4-BE49-F238E27FC236}">
                <a16:creationId xmlns:a16="http://schemas.microsoft.com/office/drawing/2014/main" id="{3EECDDCE-5B4D-4E59-91A1-98647CE4554E}"/>
              </a:ext>
            </a:extLst>
          </p:cNvPr>
          <p:cNvSpPr txBox="1"/>
          <p:nvPr/>
        </p:nvSpPr>
        <p:spPr>
          <a:xfrm>
            <a:off x="258257" y="56456"/>
            <a:ext cx="6341486" cy="361878"/>
          </a:xfrm>
          <a:prstGeom prst="rect">
            <a:avLst/>
          </a:prstGeom>
          <a:solidFill>
            <a:schemeClr val="accent1">
              <a:lumMod val="40000"/>
              <a:lumOff val="60000"/>
            </a:schemeClr>
          </a:solidFill>
          <a:ln w="12700">
            <a:miter lim="400000"/>
          </a:ln>
          <a:extLst>
            <a:ext uri="{C572A759-6A51-4108-AA02-DFA0A04FC94B}">
              <ma14:wrappingTextBoxFlag xmlns="" xmlns:ma14="http://schemas.microsoft.com/office/mac/drawingml/2011/main" val="1"/>
            </a:ext>
          </a:extLst>
        </p:spPr>
        <p:txBody>
          <a:bodyPr wrap="square" lIns="26789" tIns="26789" rIns="26789" bIns="26789" anchor="ctr">
            <a:spAutoFit/>
          </a:bodyPr>
          <a:lstStyle>
            <a:lvl1pPr>
              <a:defRPr sz="3700" b="1"/>
            </a:lvl1pPr>
          </a:lstStyle>
          <a:p>
            <a:r>
              <a:rPr lang="en-GB" sz="2000" b="1" dirty="0"/>
              <a:t>How do we conclude our fieldwork?</a:t>
            </a:r>
          </a:p>
        </p:txBody>
      </p:sp>
      <p:sp>
        <p:nvSpPr>
          <p:cNvPr id="8" name="Rectangle 7">
            <a:extLst>
              <a:ext uri="{FF2B5EF4-FFF2-40B4-BE49-F238E27FC236}">
                <a16:creationId xmlns:a16="http://schemas.microsoft.com/office/drawing/2014/main" id="{99CA53E1-84C8-478D-160F-9409F4E3AD71}"/>
              </a:ext>
            </a:extLst>
          </p:cNvPr>
          <p:cNvSpPr/>
          <p:nvPr/>
        </p:nvSpPr>
        <p:spPr>
          <a:xfrm>
            <a:off x="258257" y="418334"/>
            <a:ext cx="6341486" cy="3046988"/>
          </a:xfrm>
          <a:prstGeom prst="rect">
            <a:avLst/>
          </a:prstGeom>
        </p:spPr>
        <p:txBody>
          <a:bodyPr wrap="square">
            <a:spAutoFit/>
          </a:bodyPr>
          <a:lstStyle/>
          <a:p>
            <a:pPr algn="l"/>
            <a:r>
              <a:rPr lang="en-GB" sz="1600" b="1"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2" name="Rectangle 1">
            <a:extLst>
              <a:ext uri="{FF2B5EF4-FFF2-40B4-BE49-F238E27FC236}">
                <a16:creationId xmlns:a16="http://schemas.microsoft.com/office/drawing/2014/main" id="{2A369F5E-A7FA-61BF-6D22-77F61AE28C8D}"/>
              </a:ext>
            </a:extLst>
          </p:cNvPr>
          <p:cNvSpPr/>
          <p:nvPr/>
        </p:nvSpPr>
        <p:spPr>
          <a:xfrm>
            <a:off x="258257" y="3393691"/>
            <a:ext cx="6341486" cy="3046988"/>
          </a:xfrm>
          <a:prstGeom prst="rect">
            <a:avLst/>
          </a:prstGeom>
        </p:spPr>
        <p:txBody>
          <a:bodyPr wrap="square">
            <a:spAutoFit/>
          </a:bodyPr>
          <a:lstStyle/>
          <a:p>
            <a:pPr algn="l"/>
            <a:r>
              <a:rPr lang="en-GB" sz="1600" b="1"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9" name="TextBox 8">
            <a:extLst>
              <a:ext uri="{FF2B5EF4-FFF2-40B4-BE49-F238E27FC236}">
                <a16:creationId xmlns:a16="http://schemas.microsoft.com/office/drawing/2014/main" id="{68065071-EBF8-CB91-DF79-3A763D7C4FFB}"/>
              </a:ext>
            </a:extLst>
          </p:cNvPr>
          <p:cNvSpPr txBox="1"/>
          <p:nvPr/>
        </p:nvSpPr>
        <p:spPr>
          <a:xfrm>
            <a:off x="282787" y="6609184"/>
            <a:ext cx="6325358" cy="947103"/>
          </a:xfrm>
          <a:prstGeom prst="rect">
            <a:avLst/>
          </a:prstGeom>
          <a:solidFill>
            <a:schemeClr val="accent1">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marL="0" indent="0" algn="l" defTabSz="410730">
              <a:lnSpc>
                <a:spcPct val="107000"/>
              </a:lnSpc>
              <a:spcAft>
                <a:spcPts val="800"/>
              </a:spcAft>
              <a:buNone/>
            </a:pPr>
            <a:r>
              <a:rPr lang="en-GB" sz="1600" b="1" dirty="0">
                <a:latin typeface="Helvetica Neue Medium"/>
              </a:rPr>
              <a:t>What was challenging about this question? Use the space below to express the difficulties you faced when answering this question.</a:t>
            </a:r>
            <a:endParaRPr lang="en-GB" sz="900" b="1" dirty="0">
              <a:solidFill>
                <a:srgbClr val="000000"/>
              </a:solidFill>
              <a:latin typeface="Helvetica Neue Medium"/>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5DAC19F4-B301-48A9-833A-AFB00A7B4835}"/>
              </a:ext>
            </a:extLst>
          </p:cNvPr>
          <p:cNvSpPr/>
          <p:nvPr/>
        </p:nvSpPr>
        <p:spPr>
          <a:xfrm>
            <a:off x="258257" y="7556287"/>
            <a:ext cx="6341486" cy="2308324"/>
          </a:xfrm>
          <a:prstGeom prst="rect">
            <a:avLst/>
          </a:prstGeom>
        </p:spPr>
        <p:txBody>
          <a:bodyPr wrap="square">
            <a:spAutoFit/>
          </a:bodyPr>
          <a:lstStyle/>
          <a:p>
            <a:pPr algn="l"/>
            <a:r>
              <a:rPr lang="en-GB" sz="1600" b="1"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31583216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936514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reate a headline for this image">
            <a:extLst>
              <a:ext uri="{FF2B5EF4-FFF2-40B4-BE49-F238E27FC236}">
                <a16:creationId xmlns:a16="http://schemas.microsoft.com/office/drawing/2014/main" id="{3EECDDCE-5B4D-4E59-91A1-98647CE4554E}"/>
              </a:ext>
            </a:extLst>
          </p:cNvPr>
          <p:cNvSpPr txBox="1"/>
          <p:nvPr/>
        </p:nvSpPr>
        <p:spPr>
          <a:xfrm>
            <a:off x="258257" y="132376"/>
            <a:ext cx="6341486" cy="346489"/>
          </a:xfrm>
          <a:prstGeom prst="rect">
            <a:avLst/>
          </a:prstGeom>
          <a:solidFill>
            <a:schemeClr val="accent1">
              <a:lumMod val="40000"/>
              <a:lumOff val="60000"/>
            </a:schemeClr>
          </a:solidFill>
          <a:ln w="12700">
            <a:miter lim="400000"/>
          </a:ln>
          <a:extLst>
            <a:ext uri="{C572A759-6A51-4108-AA02-DFA0A04FC94B}">
              <ma14:wrappingTextBoxFlag xmlns:ma14="http://schemas.microsoft.com/office/mac/drawingml/2011/main" xmlns="" val="1"/>
            </a:ext>
          </a:extLst>
        </p:spPr>
        <p:txBody>
          <a:bodyPr wrap="square" lIns="26789" tIns="26789" rIns="26789" bIns="26789" anchor="ctr">
            <a:spAutoFit/>
          </a:bodyPr>
          <a:lstStyle>
            <a:lvl1pPr>
              <a:defRPr sz="3700" b="1"/>
            </a:lvl1pPr>
          </a:lstStyle>
          <a:p>
            <a:r>
              <a:rPr lang="en-GB" sz="1900" b="1" dirty="0"/>
              <a:t>Why is the Olympic Park a suitable location to study?</a:t>
            </a:r>
          </a:p>
        </p:txBody>
      </p:sp>
      <p:sp>
        <p:nvSpPr>
          <p:cNvPr id="13" name="TextBox 12">
            <a:extLst>
              <a:ext uri="{FF2B5EF4-FFF2-40B4-BE49-F238E27FC236}">
                <a16:creationId xmlns:a16="http://schemas.microsoft.com/office/drawing/2014/main" id="{D30B013F-A52D-4C47-A90B-296989F7DF5B}"/>
              </a:ext>
            </a:extLst>
          </p:cNvPr>
          <p:cNvSpPr txBox="1"/>
          <p:nvPr/>
        </p:nvSpPr>
        <p:spPr>
          <a:xfrm>
            <a:off x="274385" y="661437"/>
            <a:ext cx="6341486" cy="5465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algn="l"/>
            <a:r>
              <a:rPr lang="en-GB" sz="1600" b="1" dirty="0">
                <a:solidFill>
                  <a:schemeClr val="accent1">
                    <a:lumMod val="75000"/>
                  </a:schemeClr>
                </a:solidFill>
              </a:rPr>
              <a:t>Title of fieldwork enquiry: The regeneration of Stratford has improved the urban sustainability of the local area.</a:t>
            </a:r>
          </a:p>
        </p:txBody>
      </p:sp>
      <p:sp>
        <p:nvSpPr>
          <p:cNvPr id="15" name="Rectangle 14">
            <a:extLst>
              <a:ext uri="{FF2B5EF4-FFF2-40B4-BE49-F238E27FC236}">
                <a16:creationId xmlns:a16="http://schemas.microsoft.com/office/drawing/2014/main" id="{C34E318F-D810-4AE8-AFB2-6996C76F68AB}"/>
              </a:ext>
            </a:extLst>
          </p:cNvPr>
          <p:cNvSpPr/>
          <p:nvPr/>
        </p:nvSpPr>
        <p:spPr>
          <a:xfrm>
            <a:off x="258257" y="1265166"/>
            <a:ext cx="6265390" cy="3046988"/>
          </a:xfrm>
          <a:prstGeom prst="rect">
            <a:avLst/>
          </a:prstGeom>
        </p:spPr>
        <p:txBody>
          <a:bodyPr wrap="square">
            <a:spAutoFit/>
          </a:bodyPr>
          <a:lstStyle/>
          <a:p>
            <a:pPr algn="l"/>
            <a:r>
              <a:rPr lang="en-GB" sz="1600" b="1" dirty="0"/>
              <a:t>Our human geography enquiry takes place in the Queen Elizabeth Olympic Park, in the London Borough of Newham. </a:t>
            </a:r>
          </a:p>
          <a:p>
            <a:pPr algn="l"/>
            <a:endParaRPr lang="en-GB" sz="1600" b="1" dirty="0"/>
          </a:p>
          <a:p>
            <a:pPr algn="l"/>
            <a:r>
              <a:rPr lang="en-GB" sz="1600" b="1" dirty="0"/>
              <a:t>The area has undergone an extensive period of urban regeneration, catalysed by the London 2012 Olympic Games. The area was previously industrial with many factories and warehouses that closed in the 1970s &amp; 1980s leading to deindustrialisation, and a spiral of decline.</a:t>
            </a:r>
          </a:p>
          <a:p>
            <a:pPr algn="l"/>
            <a:endParaRPr lang="en-GB" sz="1600" b="1" dirty="0"/>
          </a:p>
          <a:p>
            <a:pPr algn="l"/>
            <a:r>
              <a:rPr lang="en-GB" sz="1600" b="1" dirty="0"/>
              <a:t>The regeneration has changed the land use of the area and has improved quality of life. We are still able to visit Stratford High Street to view a non-regenerated area close by.</a:t>
            </a:r>
          </a:p>
        </p:txBody>
      </p:sp>
      <p:sp>
        <p:nvSpPr>
          <p:cNvPr id="4" name="TextBox 3">
            <a:extLst>
              <a:ext uri="{FF2B5EF4-FFF2-40B4-BE49-F238E27FC236}">
                <a16:creationId xmlns:a16="http://schemas.microsoft.com/office/drawing/2014/main" id="{44E43724-B7A5-65DD-9F92-CFFF10F39027}"/>
              </a:ext>
            </a:extLst>
          </p:cNvPr>
          <p:cNvSpPr txBox="1"/>
          <p:nvPr/>
        </p:nvSpPr>
        <p:spPr>
          <a:xfrm>
            <a:off x="274385" y="4369339"/>
            <a:ext cx="6325358" cy="546544"/>
          </a:xfrm>
          <a:prstGeom prst="rect">
            <a:avLst/>
          </a:prstGeom>
          <a:solidFill>
            <a:schemeClr val="accent1">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algn="l"/>
            <a:r>
              <a:rPr lang="en-GB" sz="1600" b="1" dirty="0"/>
              <a:t>Suggest one reason why the chosen location was suitable for data collection in your human geography enquiry. (2 marks)</a:t>
            </a:r>
          </a:p>
        </p:txBody>
      </p:sp>
      <p:sp>
        <p:nvSpPr>
          <p:cNvPr id="10" name="Rectangle 9">
            <a:extLst>
              <a:ext uri="{FF2B5EF4-FFF2-40B4-BE49-F238E27FC236}">
                <a16:creationId xmlns:a16="http://schemas.microsoft.com/office/drawing/2014/main" id="{12E54E81-B9E4-472F-62DA-5B83DA83D690}"/>
              </a:ext>
            </a:extLst>
          </p:cNvPr>
          <p:cNvSpPr/>
          <p:nvPr/>
        </p:nvSpPr>
        <p:spPr>
          <a:xfrm>
            <a:off x="220209" y="5819022"/>
            <a:ext cx="6341486" cy="1726626"/>
          </a:xfrm>
          <a:prstGeom prst="rect">
            <a:avLst/>
          </a:prstGeom>
        </p:spPr>
        <p:txBody>
          <a:bodyPr wrap="square">
            <a:spAutoFit/>
          </a:bodyPr>
          <a:lstStyle/>
          <a:p>
            <a:pPr algn="l"/>
            <a:r>
              <a:rPr lang="en-GB" sz="1600" b="1"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20" name="Rectangle 19">
            <a:extLst>
              <a:ext uri="{FF2B5EF4-FFF2-40B4-BE49-F238E27FC236}">
                <a16:creationId xmlns:a16="http://schemas.microsoft.com/office/drawing/2014/main" id="{9962FC38-5805-C4D9-7207-599221EB69B7}"/>
              </a:ext>
            </a:extLst>
          </p:cNvPr>
          <p:cNvSpPr/>
          <p:nvPr/>
        </p:nvSpPr>
        <p:spPr>
          <a:xfrm>
            <a:off x="274385" y="5050652"/>
            <a:ext cx="6265390" cy="738664"/>
          </a:xfrm>
          <a:prstGeom prst="rect">
            <a:avLst/>
          </a:prstGeom>
        </p:spPr>
        <p:txBody>
          <a:bodyPr wrap="square">
            <a:spAutoFit/>
          </a:bodyPr>
          <a:lstStyle/>
          <a:p>
            <a:pPr algn="l"/>
            <a:r>
              <a:rPr lang="en-GB" sz="1400" i="1" dirty="0"/>
              <a:t>You should mention </a:t>
            </a:r>
            <a:r>
              <a:rPr lang="en-GB" sz="1400" i="1" u="sng" dirty="0"/>
              <a:t>one</a:t>
            </a:r>
            <a:r>
              <a:rPr lang="en-GB" sz="1400" i="1" dirty="0"/>
              <a:t> reason why the location is suitable to study and briefly explain how this makes it suitable. This could be linked to location, or it could be linked to how it meets the title of your fieldwork enquiry.</a:t>
            </a:r>
          </a:p>
        </p:txBody>
      </p:sp>
      <p:sp>
        <p:nvSpPr>
          <p:cNvPr id="21" name="Rectangle 20">
            <a:extLst>
              <a:ext uri="{FF2B5EF4-FFF2-40B4-BE49-F238E27FC236}">
                <a16:creationId xmlns:a16="http://schemas.microsoft.com/office/drawing/2014/main" id="{FE603600-5CA3-A2A8-9F2B-CD10D3B94200}"/>
              </a:ext>
            </a:extLst>
          </p:cNvPr>
          <p:cNvSpPr/>
          <p:nvPr/>
        </p:nvSpPr>
        <p:spPr>
          <a:xfrm>
            <a:off x="6041320" y="7630093"/>
            <a:ext cx="594583" cy="461665"/>
          </a:xfrm>
          <a:prstGeom prst="rect">
            <a:avLst/>
          </a:prstGeom>
        </p:spPr>
        <p:txBody>
          <a:bodyPr wrap="square">
            <a:spAutoFit/>
          </a:bodyPr>
          <a:lstStyle/>
          <a:p>
            <a:pPr algn="l"/>
            <a:r>
              <a:rPr lang="en-GB" b="1" dirty="0"/>
              <a:t>/2</a:t>
            </a:r>
          </a:p>
        </p:txBody>
      </p:sp>
      <p:sp>
        <p:nvSpPr>
          <p:cNvPr id="22" name="TextBox 21">
            <a:extLst>
              <a:ext uri="{FF2B5EF4-FFF2-40B4-BE49-F238E27FC236}">
                <a16:creationId xmlns:a16="http://schemas.microsoft.com/office/drawing/2014/main" id="{0326A491-1CA1-7C12-3BE2-DE10C8681042}"/>
              </a:ext>
            </a:extLst>
          </p:cNvPr>
          <p:cNvSpPr txBox="1"/>
          <p:nvPr/>
        </p:nvSpPr>
        <p:spPr>
          <a:xfrm>
            <a:off x="274385" y="8193360"/>
            <a:ext cx="6325358" cy="546544"/>
          </a:xfrm>
          <a:prstGeom prst="rect">
            <a:avLst/>
          </a:prstGeom>
          <a:solidFill>
            <a:schemeClr val="accent1">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algn="l"/>
            <a:r>
              <a:rPr lang="en-GB" sz="1600" b="1" dirty="0"/>
              <a:t>If you did not achieve full marks, use red pen to write an EBI of how you could improve your answer below.</a:t>
            </a:r>
          </a:p>
        </p:txBody>
      </p:sp>
      <p:sp>
        <p:nvSpPr>
          <p:cNvPr id="25" name="Rectangle 24">
            <a:extLst>
              <a:ext uri="{FF2B5EF4-FFF2-40B4-BE49-F238E27FC236}">
                <a16:creationId xmlns:a16="http://schemas.microsoft.com/office/drawing/2014/main" id="{96EA6765-E52F-5A50-F093-F66CA4768815}"/>
              </a:ext>
            </a:extLst>
          </p:cNvPr>
          <p:cNvSpPr/>
          <p:nvPr/>
        </p:nvSpPr>
        <p:spPr>
          <a:xfrm>
            <a:off x="274385" y="8841432"/>
            <a:ext cx="6341486" cy="830997"/>
          </a:xfrm>
          <a:prstGeom prst="rect">
            <a:avLst/>
          </a:prstGeom>
        </p:spPr>
        <p:txBody>
          <a:bodyPr wrap="square">
            <a:spAutoFit/>
          </a:bodyPr>
          <a:lstStyle/>
          <a:p>
            <a:pPr algn="l"/>
            <a:r>
              <a:rPr lang="en-GB" sz="1600" b="1" dirty="0"/>
              <a:t>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47212886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reate a headline for this image">
            <a:extLst>
              <a:ext uri="{FF2B5EF4-FFF2-40B4-BE49-F238E27FC236}">
                <a16:creationId xmlns:a16="http://schemas.microsoft.com/office/drawing/2014/main" id="{3EECDDCE-5B4D-4E59-91A1-98647CE4554E}"/>
              </a:ext>
            </a:extLst>
          </p:cNvPr>
          <p:cNvSpPr txBox="1"/>
          <p:nvPr/>
        </p:nvSpPr>
        <p:spPr>
          <a:xfrm>
            <a:off x="258257" y="132375"/>
            <a:ext cx="6341486" cy="346489"/>
          </a:xfrm>
          <a:prstGeom prst="rect">
            <a:avLst/>
          </a:prstGeom>
          <a:solidFill>
            <a:schemeClr val="accent1">
              <a:lumMod val="40000"/>
              <a:lumOff val="60000"/>
            </a:schemeClr>
          </a:solidFill>
          <a:ln w="12700">
            <a:miter lim="400000"/>
          </a:ln>
          <a:extLst>
            <a:ext uri="{C572A759-6A51-4108-AA02-DFA0A04FC94B}">
              <ma14:wrappingTextBoxFlag xmlns="" xmlns:ma14="http://schemas.microsoft.com/office/mac/drawingml/2011/main" val="1"/>
            </a:ext>
          </a:extLst>
        </p:spPr>
        <p:txBody>
          <a:bodyPr wrap="square" lIns="26789" tIns="26789" rIns="26789" bIns="26789" anchor="ctr">
            <a:spAutoFit/>
          </a:bodyPr>
          <a:lstStyle>
            <a:lvl1pPr>
              <a:defRPr sz="3700" b="1"/>
            </a:lvl1pPr>
          </a:lstStyle>
          <a:p>
            <a:r>
              <a:rPr lang="en-GB" sz="1900" b="1" kern="0" dirty="0">
                <a:latin typeface="Helvetica Neue" panose="02000503000000020004" pitchFamily="2" charset="0"/>
                <a:ea typeface="Helvetica Neue" panose="02000503000000020004" pitchFamily="2" charset="0"/>
                <a:cs typeface="Helvetica Neue" panose="02000503000000020004" pitchFamily="2" charset="0"/>
              </a:rPr>
              <a:t>Why is the Olympic Park a suitable location to study?</a:t>
            </a:r>
          </a:p>
        </p:txBody>
      </p:sp>
      <p:sp>
        <p:nvSpPr>
          <p:cNvPr id="13" name="TextBox 12">
            <a:extLst>
              <a:ext uri="{FF2B5EF4-FFF2-40B4-BE49-F238E27FC236}">
                <a16:creationId xmlns:a16="http://schemas.microsoft.com/office/drawing/2014/main" id="{D30B013F-A52D-4C47-A90B-296989F7DF5B}"/>
              </a:ext>
            </a:extLst>
          </p:cNvPr>
          <p:cNvSpPr txBox="1"/>
          <p:nvPr/>
        </p:nvSpPr>
        <p:spPr>
          <a:xfrm>
            <a:off x="274385" y="661437"/>
            <a:ext cx="6341486" cy="5465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algn="l"/>
            <a:r>
              <a:rPr lang="en-GB" sz="1600" b="1" dirty="0">
                <a:solidFill>
                  <a:schemeClr val="accent1">
                    <a:lumMod val="75000"/>
                  </a:schemeClr>
                </a:solidFill>
              </a:rPr>
              <a:t>Title of fieldwork enquiry: The regeneration of Stratford has improved the urban sustainability of the local area.</a:t>
            </a:r>
          </a:p>
        </p:txBody>
      </p:sp>
      <p:sp>
        <p:nvSpPr>
          <p:cNvPr id="4" name="TextBox 3">
            <a:extLst>
              <a:ext uri="{FF2B5EF4-FFF2-40B4-BE49-F238E27FC236}">
                <a16:creationId xmlns:a16="http://schemas.microsoft.com/office/drawing/2014/main" id="{44E43724-B7A5-65DD-9F92-CFFF10F39027}"/>
              </a:ext>
            </a:extLst>
          </p:cNvPr>
          <p:cNvSpPr txBox="1"/>
          <p:nvPr/>
        </p:nvSpPr>
        <p:spPr>
          <a:xfrm>
            <a:off x="271307" y="4802754"/>
            <a:ext cx="6325358" cy="546544"/>
          </a:xfrm>
          <a:prstGeom prst="rect">
            <a:avLst/>
          </a:prstGeom>
          <a:solidFill>
            <a:schemeClr val="accent1">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algn="l"/>
            <a:r>
              <a:rPr lang="en-GB" sz="1600" b="1" dirty="0"/>
              <a:t>Complete the table showing the social, economic and environmental issues associated with a spiral of decline.</a:t>
            </a:r>
          </a:p>
        </p:txBody>
      </p:sp>
      <p:sp>
        <p:nvSpPr>
          <p:cNvPr id="3" name="TextBox 2">
            <a:extLst>
              <a:ext uri="{FF2B5EF4-FFF2-40B4-BE49-F238E27FC236}">
                <a16:creationId xmlns:a16="http://schemas.microsoft.com/office/drawing/2014/main" id="{ACB7D986-B209-AE17-9423-E7ED3B785172}"/>
              </a:ext>
            </a:extLst>
          </p:cNvPr>
          <p:cNvSpPr txBox="1"/>
          <p:nvPr/>
        </p:nvSpPr>
        <p:spPr>
          <a:xfrm>
            <a:off x="255283" y="1392827"/>
            <a:ext cx="6325358" cy="300322"/>
          </a:xfrm>
          <a:prstGeom prst="rect">
            <a:avLst/>
          </a:prstGeom>
          <a:solidFill>
            <a:schemeClr val="accent1">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algn="l"/>
            <a:r>
              <a:rPr lang="en-GB" sz="1600" b="1" dirty="0"/>
              <a:t>Write definitions for the key-terms below.</a:t>
            </a:r>
          </a:p>
        </p:txBody>
      </p:sp>
      <p:sp>
        <p:nvSpPr>
          <p:cNvPr id="6" name="Rectangle 5">
            <a:extLst>
              <a:ext uri="{FF2B5EF4-FFF2-40B4-BE49-F238E27FC236}">
                <a16:creationId xmlns:a16="http://schemas.microsoft.com/office/drawing/2014/main" id="{A134A915-BFFE-9A39-77EF-8CFF4036CA25}"/>
              </a:ext>
            </a:extLst>
          </p:cNvPr>
          <p:cNvSpPr/>
          <p:nvPr/>
        </p:nvSpPr>
        <p:spPr>
          <a:xfrm>
            <a:off x="236096" y="1844044"/>
            <a:ext cx="6265390" cy="830997"/>
          </a:xfrm>
          <a:prstGeom prst="rect">
            <a:avLst/>
          </a:prstGeom>
        </p:spPr>
        <p:txBody>
          <a:bodyPr wrap="square">
            <a:spAutoFit/>
          </a:bodyPr>
          <a:lstStyle/>
          <a:p>
            <a:pPr algn="l"/>
            <a:r>
              <a:rPr lang="en-GB" sz="1600" b="1" dirty="0"/>
              <a:t>Urban regeneration: ___________________________________ _____________________________________________________ _____________________________________________________</a:t>
            </a:r>
          </a:p>
        </p:txBody>
      </p:sp>
      <p:sp>
        <p:nvSpPr>
          <p:cNvPr id="7" name="Rectangle 6">
            <a:extLst>
              <a:ext uri="{FF2B5EF4-FFF2-40B4-BE49-F238E27FC236}">
                <a16:creationId xmlns:a16="http://schemas.microsoft.com/office/drawing/2014/main" id="{0C614C98-9031-A403-1BBD-A4E1AAC0E715}"/>
              </a:ext>
            </a:extLst>
          </p:cNvPr>
          <p:cNvSpPr/>
          <p:nvPr/>
        </p:nvSpPr>
        <p:spPr>
          <a:xfrm>
            <a:off x="236096" y="2792760"/>
            <a:ext cx="6265390" cy="830997"/>
          </a:xfrm>
          <a:prstGeom prst="rect">
            <a:avLst/>
          </a:prstGeom>
        </p:spPr>
        <p:txBody>
          <a:bodyPr wrap="square">
            <a:spAutoFit/>
          </a:bodyPr>
          <a:lstStyle/>
          <a:p>
            <a:pPr algn="l"/>
            <a:r>
              <a:rPr lang="en-GB" sz="1600" b="1" dirty="0"/>
              <a:t>Spiral of decline:_______________________________________ _____________________________________________________ _____________________________________________________</a:t>
            </a:r>
          </a:p>
        </p:txBody>
      </p:sp>
      <p:sp>
        <p:nvSpPr>
          <p:cNvPr id="8" name="Rectangle 7">
            <a:extLst>
              <a:ext uri="{FF2B5EF4-FFF2-40B4-BE49-F238E27FC236}">
                <a16:creationId xmlns:a16="http://schemas.microsoft.com/office/drawing/2014/main" id="{974A0AED-1368-E75E-341A-DD96ACF802FD}"/>
              </a:ext>
            </a:extLst>
          </p:cNvPr>
          <p:cNvSpPr/>
          <p:nvPr/>
        </p:nvSpPr>
        <p:spPr>
          <a:xfrm>
            <a:off x="271307" y="3741476"/>
            <a:ext cx="6265390" cy="830997"/>
          </a:xfrm>
          <a:prstGeom prst="rect">
            <a:avLst/>
          </a:prstGeom>
        </p:spPr>
        <p:txBody>
          <a:bodyPr wrap="square">
            <a:spAutoFit/>
          </a:bodyPr>
          <a:lstStyle/>
          <a:p>
            <a:pPr algn="l"/>
            <a:r>
              <a:rPr lang="en-GB" sz="1600" b="1" dirty="0"/>
              <a:t>Sustainability:_________________________________________ _____________________________________________________ _____________________________________________________</a:t>
            </a:r>
          </a:p>
        </p:txBody>
      </p:sp>
      <p:graphicFrame>
        <p:nvGraphicFramePr>
          <p:cNvPr id="9" name="Table 8">
            <a:extLst>
              <a:ext uri="{FF2B5EF4-FFF2-40B4-BE49-F238E27FC236}">
                <a16:creationId xmlns:a16="http://schemas.microsoft.com/office/drawing/2014/main" id="{CB9BB54E-0DB6-9F75-56D2-ECDB9DBFCB27}"/>
              </a:ext>
            </a:extLst>
          </p:cNvPr>
          <p:cNvGraphicFramePr>
            <a:graphicFrameLocks noGrp="1"/>
          </p:cNvGraphicFramePr>
          <p:nvPr>
            <p:extLst>
              <p:ext uri="{D42A27DB-BD31-4B8C-83A1-F6EECF244321}">
                <p14:modId xmlns:p14="http://schemas.microsoft.com/office/powerpoint/2010/main" val="98992080"/>
              </p:ext>
            </p:extLst>
          </p:nvPr>
        </p:nvGraphicFramePr>
        <p:xfrm>
          <a:off x="236095" y="5561418"/>
          <a:ext cx="6379776" cy="3766695"/>
        </p:xfrm>
        <a:graphic>
          <a:graphicData uri="http://schemas.openxmlformats.org/drawingml/2006/table">
            <a:tbl>
              <a:tblPr firstRow="1" bandRow="1">
                <a:tableStyleId>{5940675A-B579-460E-94D1-54222C63F5DA}</a:tableStyleId>
              </a:tblPr>
              <a:tblGrid>
                <a:gridCol w="2126592">
                  <a:extLst>
                    <a:ext uri="{9D8B030D-6E8A-4147-A177-3AD203B41FA5}">
                      <a16:colId xmlns:a16="http://schemas.microsoft.com/office/drawing/2014/main" val="340721638"/>
                    </a:ext>
                  </a:extLst>
                </a:gridCol>
                <a:gridCol w="2126592">
                  <a:extLst>
                    <a:ext uri="{9D8B030D-6E8A-4147-A177-3AD203B41FA5}">
                      <a16:colId xmlns:a16="http://schemas.microsoft.com/office/drawing/2014/main" val="3353509393"/>
                    </a:ext>
                  </a:extLst>
                </a:gridCol>
                <a:gridCol w="2126592">
                  <a:extLst>
                    <a:ext uri="{9D8B030D-6E8A-4147-A177-3AD203B41FA5}">
                      <a16:colId xmlns:a16="http://schemas.microsoft.com/office/drawing/2014/main" val="3892634432"/>
                    </a:ext>
                  </a:extLst>
                </a:gridCol>
              </a:tblGrid>
              <a:tr h="471702">
                <a:tc>
                  <a:txBody>
                    <a:bodyPr/>
                    <a:lstStyle/>
                    <a:p>
                      <a:r>
                        <a:rPr lang="en-GB" sz="1600" b="1" dirty="0"/>
                        <a:t>Social</a:t>
                      </a:r>
                    </a:p>
                  </a:txBody>
                  <a:tcPr/>
                </a:tc>
                <a:tc>
                  <a:txBody>
                    <a:bodyPr/>
                    <a:lstStyle/>
                    <a:p>
                      <a:r>
                        <a:rPr lang="en-GB" sz="1600" b="1" dirty="0"/>
                        <a:t>Economic</a:t>
                      </a:r>
                    </a:p>
                  </a:txBody>
                  <a:tcPr/>
                </a:tc>
                <a:tc>
                  <a:txBody>
                    <a:bodyPr/>
                    <a:lstStyle/>
                    <a:p>
                      <a:r>
                        <a:rPr lang="en-GB" sz="1600" b="1" dirty="0"/>
                        <a:t>Environmental</a:t>
                      </a:r>
                    </a:p>
                  </a:txBody>
                  <a:tcPr/>
                </a:tc>
                <a:extLst>
                  <a:ext uri="{0D108BD9-81ED-4DB2-BD59-A6C34878D82A}">
                    <a16:rowId xmlns:a16="http://schemas.microsoft.com/office/drawing/2014/main" val="1502003903"/>
                  </a:ext>
                </a:extLst>
              </a:tr>
              <a:tr h="3294993">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17291166"/>
                  </a:ext>
                </a:extLst>
              </a:tr>
            </a:tbl>
          </a:graphicData>
        </a:graphic>
      </p:graphicFrame>
    </p:spTree>
    <p:extLst>
      <p:ext uri="{BB962C8B-B14F-4D97-AF65-F5344CB8AC3E}">
        <p14:creationId xmlns:p14="http://schemas.microsoft.com/office/powerpoint/2010/main" val="21487399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reate a headline for this image">
            <a:extLst>
              <a:ext uri="{FF2B5EF4-FFF2-40B4-BE49-F238E27FC236}">
                <a16:creationId xmlns:a16="http://schemas.microsoft.com/office/drawing/2014/main" id="{3EECDDCE-5B4D-4E59-91A1-98647CE4554E}"/>
              </a:ext>
            </a:extLst>
          </p:cNvPr>
          <p:cNvSpPr txBox="1"/>
          <p:nvPr/>
        </p:nvSpPr>
        <p:spPr>
          <a:xfrm>
            <a:off x="258257" y="124681"/>
            <a:ext cx="6341486" cy="361878"/>
          </a:xfrm>
          <a:prstGeom prst="rect">
            <a:avLst/>
          </a:prstGeom>
          <a:solidFill>
            <a:schemeClr val="accent1">
              <a:lumMod val="40000"/>
              <a:lumOff val="60000"/>
            </a:schemeClr>
          </a:solidFill>
          <a:ln w="12700">
            <a:miter lim="400000"/>
          </a:ln>
          <a:extLst>
            <a:ext uri="{C572A759-6A51-4108-AA02-DFA0A04FC94B}">
              <ma14:wrappingTextBoxFlag xmlns="" xmlns:ma14="http://schemas.microsoft.com/office/mac/drawingml/2011/main" val="1"/>
            </a:ext>
          </a:extLst>
        </p:spPr>
        <p:txBody>
          <a:bodyPr wrap="square" lIns="26789" tIns="26789" rIns="26789" bIns="26789" anchor="ctr">
            <a:spAutoFit/>
          </a:bodyPr>
          <a:lstStyle>
            <a:lvl1pPr>
              <a:defRPr sz="3700" b="1"/>
            </a:lvl1pPr>
          </a:lstStyle>
          <a:p>
            <a:r>
              <a:rPr lang="en-GB" sz="2000" b="1" kern="0" dirty="0">
                <a:latin typeface="Helvetica Neue" panose="02000503000000020004" pitchFamily="2" charset="0"/>
                <a:ea typeface="Helvetica Neue" panose="02000503000000020004" pitchFamily="2" charset="0"/>
                <a:cs typeface="Helvetica Neue" panose="02000503000000020004" pitchFamily="2" charset="0"/>
              </a:rPr>
              <a:t>How can we manage risk?</a:t>
            </a:r>
          </a:p>
        </p:txBody>
      </p:sp>
      <p:sp>
        <p:nvSpPr>
          <p:cNvPr id="3" name="TextBox 2">
            <a:extLst>
              <a:ext uri="{FF2B5EF4-FFF2-40B4-BE49-F238E27FC236}">
                <a16:creationId xmlns:a16="http://schemas.microsoft.com/office/drawing/2014/main" id="{ACB7D986-B209-AE17-9423-E7ED3B785172}"/>
              </a:ext>
            </a:extLst>
          </p:cNvPr>
          <p:cNvSpPr txBox="1"/>
          <p:nvPr/>
        </p:nvSpPr>
        <p:spPr>
          <a:xfrm>
            <a:off x="274385" y="561615"/>
            <a:ext cx="6325358" cy="546544"/>
          </a:xfrm>
          <a:prstGeom prst="rect">
            <a:avLst/>
          </a:prstGeom>
          <a:solidFill>
            <a:schemeClr val="accent1">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algn="l"/>
            <a:r>
              <a:rPr lang="en-GB" sz="1600" b="1" dirty="0">
                <a:ea typeface="Calibri" panose="020F0502020204030204" pitchFamily="34" charset="0"/>
                <a:cs typeface="Times New Roman" panose="02020603050405020304" pitchFamily="18" charset="0"/>
              </a:rPr>
              <a:t>Complete the risk assessment considering the risks in collecting data in Stratford.</a:t>
            </a:r>
          </a:p>
        </p:txBody>
      </p:sp>
      <p:pic>
        <p:nvPicPr>
          <p:cNvPr id="4" name="Picture 3">
            <a:extLst>
              <a:ext uri="{FF2B5EF4-FFF2-40B4-BE49-F238E27FC236}">
                <a16:creationId xmlns:a16="http://schemas.microsoft.com/office/drawing/2014/main" id="{467E77FE-315A-E2CB-E770-816B7C7BF91E}"/>
              </a:ext>
            </a:extLst>
          </p:cNvPr>
          <p:cNvPicPr>
            <a:picLocks noChangeAspect="1"/>
          </p:cNvPicPr>
          <p:nvPr/>
        </p:nvPicPr>
        <p:blipFill>
          <a:blip r:embed="rId2"/>
          <a:stretch>
            <a:fillRect/>
          </a:stretch>
        </p:blipFill>
        <p:spPr>
          <a:xfrm rot="5400000">
            <a:off x="-813300" y="2368277"/>
            <a:ext cx="8500727" cy="6325358"/>
          </a:xfrm>
          <a:prstGeom prst="rect">
            <a:avLst/>
          </a:prstGeom>
        </p:spPr>
      </p:pic>
    </p:spTree>
    <p:extLst>
      <p:ext uri="{BB962C8B-B14F-4D97-AF65-F5344CB8AC3E}">
        <p14:creationId xmlns:p14="http://schemas.microsoft.com/office/powerpoint/2010/main" val="49050166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reate a headline for this image">
            <a:extLst>
              <a:ext uri="{FF2B5EF4-FFF2-40B4-BE49-F238E27FC236}">
                <a16:creationId xmlns:a16="http://schemas.microsoft.com/office/drawing/2014/main" id="{3EECDDCE-5B4D-4E59-91A1-98647CE4554E}"/>
              </a:ext>
            </a:extLst>
          </p:cNvPr>
          <p:cNvSpPr txBox="1"/>
          <p:nvPr/>
        </p:nvSpPr>
        <p:spPr>
          <a:xfrm>
            <a:off x="258257" y="124681"/>
            <a:ext cx="6341486" cy="361878"/>
          </a:xfrm>
          <a:prstGeom prst="rect">
            <a:avLst/>
          </a:prstGeom>
          <a:solidFill>
            <a:schemeClr val="accent1">
              <a:lumMod val="40000"/>
              <a:lumOff val="60000"/>
            </a:schemeClr>
          </a:solidFill>
          <a:ln w="12700">
            <a:miter lim="400000"/>
          </a:ln>
          <a:extLst>
            <a:ext uri="{C572A759-6A51-4108-AA02-DFA0A04FC94B}">
              <ma14:wrappingTextBoxFlag xmlns="" xmlns:ma14="http://schemas.microsoft.com/office/mac/drawingml/2011/main" val="1"/>
            </a:ext>
          </a:extLst>
        </p:spPr>
        <p:txBody>
          <a:bodyPr wrap="square" lIns="26789" tIns="26789" rIns="26789" bIns="26789" anchor="ctr">
            <a:spAutoFit/>
          </a:bodyPr>
          <a:lstStyle>
            <a:lvl1pPr>
              <a:defRPr sz="3700" b="1"/>
            </a:lvl1pPr>
          </a:lstStyle>
          <a:p>
            <a:pPr marL="0" marR="0" lvl="0" indent="0" algn="ctr" defTabSz="410751"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Helvetica Neue Medium"/>
              </a:rPr>
              <a:t>What are the different types of data?</a:t>
            </a:r>
          </a:p>
        </p:txBody>
      </p:sp>
      <p:sp>
        <p:nvSpPr>
          <p:cNvPr id="17" name="TextBox 16">
            <a:extLst>
              <a:ext uri="{FF2B5EF4-FFF2-40B4-BE49-F238E27FC236}">
                <a16:creationId xmlns:a16="http://schemas.microsoft.com/office/drawing/2014/main" id="{5AAE7E6C-08B9-F884-808A-277DADA7F1B0}"/>
              </a:ext>
            </a:extLst>
          </p:cNvPr>
          <p:cNvSpPr txBox="1"/>
          <p:nvPr/>
        </p:nvSpPr>
        <p:spPr>
          <a:xfrm>
            <a:off x="256728" y="704528"/>
            <a:ext cx="6325358" cy="300322"/>
          </a:xfrm>
          <a:prstGeom prst="rect">
            <a:avLst/>
          </a:prstGeom>
          <a:solidFill>
            <a:schemeClr val="accent1">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algn="l"/>
            <a:r>
              <a:rPr lang="en-GB" sz="1600" b="1" dirty="0"/>
              <a:t>Define the 4 types of data. </a:t>
            </a:r>
          </a:p>
        </p:txBody>
      </p:sp>
      <p:sp>
        <p:nvSpPr>
          <p:cNvPr id="18" name="Content Placeholder 2">
            <a:extLst>
              <a:ext uri="{FF2B5EF4-FFF2-40B4-BE49-F238E27FC236}">
                <a16:creationId xmlns:a16="http://schemas.microsoft.com/office/drawing/2014/main" id="{F2BAB9A3-E396-84ED-E019-DE45D36DCAA8}"/>
              </a:ext>
            </a:extLst>
          </p:cNvPr>
          <p:cNvSpPr txBox="1">
            <a:spLocks/>
          </p:cNvSpPr>
          <p:nvPr/>
        </p:nvSpPr>
        <p:spPr>
          <a:xfrm>
            <a:off x="256728" y="1222819"/>
            <a:ext cx="6325358" cy="3370142"/>
          </a:xfrm>
          <a:prstGeom prst="rect">
            <a:avLst/>
          </a:prstGeom>
          <a:noFill/>
          <a:ln w="9525" cap="flat" cmpd="sng" algn="ctr">
            <a:noFill/>
            <a:prstDash val="solid"/>
            <a:miter lim="400000"/>
          </a:ln>
          <a:extLst>
            <a:ext uri="{C572A759-6A51-4108-AA02-DFA0A04FC94B}">
              <ma14:wrappingTextBoxFlag xmlns="" xmlns:ma14="http://schemas.microsoft.com/office/mac/drawingml/2011/main" val="1"/>
            </a:ext>
          </a:extLst>
        </p:spPr>
        <p:style>
          <a:lnRef idx="1">
            <a:schemeClr val="accent4"/>
          </a:lnRef>
          <a:fillRef idx="2">
            <a:schemeClr val="accent4"/>
          </a:fillRef>
          <a:effectRef idx="1">
            <a:schemeClr val="accent4"/>
          </a:effectRef>
          <a:fontRef idx="minor">
            <a:schemeClr val="dk1"/>
          </a:fontRef>
        </p:style>
        <p:txBody>
          <a:bodyPr lIns="35717" tIns="35717" rIns="35717" bIns="35717" anchor="t">
            <a:noAutofit/>
          </a:bodyPr>
          <a:lstStyle>
            <a:lvl1pPr marL="312528" marR="0" indent="-312528" algn="l" defTabSz="410751" rtl="0" latinLnBrk="0">
              <a:lnSpc>
                <a:spcPct val="100000"/>
              </a:lnSpc>
              <a:spcBef>
                <a:spcPts val="2953"/>
              </a:spcBef>
              <a:spcAft>
                <a:spcPts val="0"/>
              </a:spcAft>
              <a:buClrTx/>
              <a:buSzPct val="145000"/>
              <a:buFontTx/>
              <a:buChar char="•"/>
              <a:tabLst/>
              <a:defRPr sz="2200" b="0" i="0" u="none" strike="noStrike" cap="none" spc="0" baseline="0">
                <a:ln>
                  <a:noFill/>
                </a:ln>
                <a:solidFill>
                  <a:schemeClr val="dk1"/>
                </a:solidFill>
                <a:uFillTx/>
                <a:latin typeface="+mn-lt"/>
                <a:ea typeface="+mn-ea"/>
                <a:cs typeface="+mn-cs"/>
                <a:sym typeface="Helvetica Neue"/>
              </a:defRPr>
            </a:lvl1pPr>
            <a:lvl2pPr marL="625056" marR="0" indent="-312528" algn="l" defTabSz="410751" rtl="0" latinLnBrk="0">
              <a:lnSpc>
                <a:spcPct val="100000"/>
              </a:lnSpc>
              <a:spcBef>
                <a:spcPts val="2953"/>
              </a:spcBef>
              <a:spcAft>
                <a:spcPts val="0"/>
              </a:spcAft>
              <a:buClrTx/>
              <a:buSzPct val="145000"/>
              <a:buFontTx/>
              <a:buChar char="•"/>
              <a:tabLst/>
              <a:defRPr sz="2200" b="0" i="0" u="none" strike="noStrike" cap="none" spc="0" baseline="0">
                <a:ln>
                  <a:noFill/>
                </a:ln>
                <a:solidFill>
                  <a:schemeClr val="dk1"/>
                </a:solidFill>
                <a:uFillTx/>
                <a:latin typeface="+mn-lt"/>
                <a:ea typeface="+mn-ea"/>
                <a:cs typeface="+mn-cs"/>
                <a:sym typeface="Helvetica Neue"/>
              </a:defRPr>
            </a:lvl2pPr>
            <a:lvl3pPr marL="937584" marR="0" indent="-312528" algn="l" defTabSz="410751" rtl="0" latinLnBrk="0">
              <a:lnSpc>
                <a:spcPct val="100000"/>
              </a:lnSpc>
              <a:spcBef>
                <a:spcPts val="2953"/>
              </a:spcBef>
              <a:spcAft>
                <a:spcPts val="0"/>
              </a:spcAft>
              <a:buClrTx/>
              <a:buSzPct val="145000"/>
              <a:buFontTx/>
              <a:buChar char="•"/>
              <a:tabLst/>
              <a:defRPr sz="2200" b="0" i="0" u="none" strike="noStrike" cap="none" spc="0" baseline="0">
                <a:ln>
                  <a:noFill/>
                </a:ln>
                <a:solidFill>
                  <a:schemeClr val="dk1"/>
                </a:solidFill>
                <a:uFillTx/>
                <a:latin typeface="+mn-lt"/>
                <a:ea typeface="+mn-ea"/>
                <a:cs typeface="+mn-cs"/>
                <a:sym typeface="Helvetica Neue"/>
              </a:defRPr>
            </a:lvl3pPr>
            <a:lvl4pPr marL="1250112" marR="0" indent="-312528" algn="l" defTabSz="410751" rtl="0" latinLnBrk="0">
              <a:lnSpc>
                <a:spcPct val="100000"/>
              </a:lnSpc>
              <a:spcBef>
                <a:spcPts val="2953"/>
              </a:spcBef>
              <a:spcAft>
                <a:spcPts val="0"/>
              </a:spcAft>
              <a:buClrTx/>
              <a:buSzPct val="145000"/>
              <a:buFontTx/>
              <a:buChar char="•"/>
              <a:tabLst/>
              <a:defRPr sz="2200" b="0" i="0" u="none" strike="noStrike" cap="none" spc="0" baseline="0">
                <a:ln>
                  <a:noFill/>
                </a:ln>
                <a:solidFill>
                  <a:schemeClr val="dk1"/>
                </a:solidFill>
                <a:uFillTx/>
                <a:latin typeface="+mn-lt"/>
                <a:ea typeface="+mn-ea"/>
                <a:cs typeface="+mn-cs"/>
                <a:sym typeface="Helvetica Neue"/>
              </a:defRPr>
            </a:lvl4pPr>
            <a:lvl5pPr marL="1562640" marR="0" indent="-312528" algn="l" defTabSz="410751" rtl="0" latinLnBrk="0">
              <a:lnSpc>
                <a:spcPct val="100000"/>
              </a:lnSpc>
              <a:spcBef>
                <a:spcPts val="2953"/>
              </a:spcBef>
              <a:spcAft>
                <a:spcPts val="0"/>
              </a:spcAft>
              <a:buClrTx/>
              <a:buSzPct val="145000"/>
              <a:buFontTx/>
              <a:buChar char="•"/>
              <a:tabLst/>
              <a:defRPr sz="2200" b="0" i="0" u="none" strike="noStrike" cap="none" spc="0" baseline="0">
                <a:ln>
                  <a:noFill/>
                </a:ln>
                <a:solidFill>
                  <a:schemeClr val="dk1"/>
                </a:solidFill>
                <a:uFillTx/>
                <a:latin typeface="+mn-lt"/>
                <a:ea typeface="+mn-ea"/>
                <a:cs typeface="+mn-cs"/>
                <a:sym typeface="Helvetica Neue"/>
              </a:defRPr>
            </a:lvl5pPr>
            <a:lvl6pPr marL="1875168" marR="0" indent="-312528" algn="l" defTabSz="410751" rtl="0" latinLnBrk="0">
              <a:lnSpc>
                <a:spcPct val="100000"/>
              </a:lnSpc>
              <a:spcBef>
                <a:spcPts val="2953"/>
              </a:spcBef>
              <a:spcAft>
                <a:spcPts val="0"/>
              </a:spcAft>
              <a:buClrTx/>
              <a:buSzPct val="145000"/>
              <a:buFontTx/>
              <a:buChar char="•"/>
              <a:tabLst/>
              <a:defRPr sz="2200" b="0" i="0" u="none" strike="noStrike" cap="none" spc="0" baseline="0">
                <a:ln>
                  <a:noFill/>
                </a:ln>
                <a:solidFill>
                  <a:schemeClr val="dk1"/>
                </a:solidFill>
                <a:uFillTx/>
                <a:latin typeface="+mn-lt"/>
                <a:ea typeface="+mn-ea"/>
                <a:cs typeface="+mn-cs"/>
                <a:sym typeface="Helvetica Neue"/>
              </a:defRPr>
            </a:lvl6pPr>
            <a:lvl7pPr marL="2187696" marR="0" indent="-312528" algn="l" defTabSz="410751" rtl="0" latinLnBrk="0">
              <a:lnSpc>
                <a:spcPct val="100000"/>
              </a:lnSpc>
              <a:spcBef>
                <a:spcPts val="2953"/>
              </a:spcBef>
              <a:spcAft>
                <a:spcPts val="0"/>
              </a:spcAft>
              <a:buClrTx/>
              <a:buSzPct val="145000"/>
              <a:buFontTx/>
              <a:buChar char="•"/>
              <a:tabLst/>
              <a:defRPr sz="2200" b="0" i="0" u="none" strike="noStrike" cap="none" spc="0" baseline="0">
                <a:ln>
                  <a:noFill/>
                </a:ln>
                <a:solidFill>
                  <a:schemeClr val="dk1"/>
                </a:solidFill>
                <a:uFillTx/>
                <a:latin typeface="+mn-lt"/>
                <a:ea typeface="+mn-ea"/>
                <a:cs typeface="+mn-cs"/>
                <a:sym typeface="Helvetica Neue"/>
              </a:defRPr>
            </a:lvl7pPr>
            <a:lvl8pPr marL="2500224" marR="0" indent="-312528" algn="l" defTabSz="410751" rtl="0" latinLnBrk="0">
              <a:lnSpc>
                <a:spcPct val="100000"/>
              </a:lnSpc>
              <a:spcBef>
                <a:spcPts val="2953"/>
              </a:spcBef>
              <a:spcAft>
                <a:spcPts val="0"/>
              </a:spcAft>
              <a:buClrTx/>
              <a:buSzPct val="145000"/>
              <a:buFontTx/>
              <a:buChar char="•"/>
              <a:tabLst/>
              <a:defRPr sz="2200" b="0" i="0" u="none" strike="noStrike" cap="none" spc="0" baseline="0">
                <a:ln>
                  <a:noFill/>
                </a:ln>
                <a:solidFill>
                  <a:schemeClr val="dk1"/>
                </a:solidFill>
                <a:uFillTx/>
                <a:latin typeface="+mn-lt"/>
                <a:ea typeface="+mn-ea"/>
                <a:cs typeface="+mn-cs"/>
                <a:sym typeface="Helvetica Neue"/>
              </a:defRPr>
            </a:lvl8pPr>
            <a:lvl9pPr marL="2812752" marR="0" indent="-312528" algn="l" defTabSz="410751" rtl="0" latinLnBrk="0">
              <a:lnSpc>
                <a:spcPct val="100000"/>
              </a:lnSpc>
              <a:spcBef>
                <a:spcPts val="2953"/>
              </a:spcBef>
              <a:spcAft>
                <a:spcPts val="0"/>
              </a:spcAft>
              <a:buClrTx/>
              <a:buSzPct val="145000"/>
              <a:buFontTx/>
              <a:buChar char="•"/>
              <a:tabLst/>
              <a:defRPr sz="2200" b="0" i="0" u="none" strike="noStrike" cap="none" spc="0" baseline="0">
                <a:ln>
                  <a:noFill/>
                </a:ln>
                <a:solidFill>
                  <a:schemeClr val="dk1"/>
                </a:solidFill>
                <a:uFillTx/>
                <a:latin typeface="+mn-lt"/>
                <a:ea typeface="+mn-ea"/>
                <a:cs typeface="+mn-cs"/>
                <a:sym typeface="Helvetica Neue"/>
              </a:defRPr>
            </a:lvl9pPr>
          </a:lstStyle>
          <a:p>
            <a:pPr marL="0" indent="0">
              <a:buClr>
                <a:srgbClr val="000000"/>
              </a:buClr>
              <a:buSzPct val="45833"/>
              <a:buNone/>
            </a:pPr>
            <a:r>
              <a:rPr lang="en" sz="1600" b="1" dirty="0">
                <a:solidFill>
                  <a:schemeClr val="tx1"/>
                </a:solidFill>
                <a:ea typeface="Calibri"/>
                <a:cs typeface="Calibri"/>
                <a:sym typeface="Calibri"/>
              </a:rPr>
              <a:t>Primary data: ___________________________________________ _______________________________________________________</a:t>
            </a:r>
          </a:p>
          <a:p>
            <a:pPr marL="0" indent="0">
              <a:buClr>
                <a:srgbClr val="000000"/>
              </a:buClr>
              <a:buSzPct val="45833"/>
              <a:buNone/>
            </a:pPr>
            <a:r>
              <a:rPr lang="en" sz="1600" b="1" dirty="0">
                <a:solidFill>
                  <a:schemeClr val="tx1"/>
                </a:solidFill>
                <a:ea typeface="Calibri"/>
                <a:cs typeface="Calibri"/>
                <a:sym typeface="Calibri"/>
              </a:rPr>
              <a:t>Secondary data: ________________________________________ _______________________________________________________</a:t>
            </a:r>
          </a:p>
          <a:p>
            <a:pPr marL="0" indent="0">
              <a:buClr>
                <a:srgbClr val="000000"/>
              </a:buClr>
              <a:buSzPct val="45833"/>
              <a:buNone/>
            </a:pPr>
            <a:r>
              <a:rPr lang="en" sz="1600" b="1" dirty="0">
                <a:solidFill>
                  <a:schemeClr val="tx1"/>
                </a:solidFill>
                <a:ea typeface="Calibri"/>
                <a:cs typeface="Calibri"/>
                <a:sym typeface="Calibri"/>
              </a:rPr>
              <a:t>Qualitative data: ________________________________________ _______________________________________________________</a:t>
            </a:r>
          </a:p>
          <a:p>
            <a:pPr marL="0" indent="0">
              <a:buClr>
                <a:srgbClr val="000000"/>
              </a:buClr>
              <a:buSzPct val="45833"/>
              <a:buNone/>
            </a:pPr>
            <a:r>
              <a:rPr lang="en" sz="1600" b="1" dirty="0">
                <a:solidFill>
                  <a:schemeClr val="tx1"/>
                </a:solidFill>
                <a:ea typeface="Calibri"/>
                <a:cs typeface="Calibri"/>
                <a:sym typeface="Calibri"/>
              </a:rPr>
              <a:t>Quantitative data: _______________________________________ _______________________________________________________</a:t>
            </a:r>
          </a:p>
          <a:p>
            <a:pPr marL="0" indent="0">
              <a:buClr>
                <a:srgbClr val="000000"/>
              </a:buClr>
              <a:buSzPct val="45833"/>
              <a:buNone/>
            </a:pPr>
            <a:endParaRPr lang="en" sz="1600" b="1" dirty="0">
              <a:solidFill>
                <a:schemeClr val="tx1"/>
              </a:solidFill>
              <a:ea typeface="Calibri"/>
              <a:cs typeface="Calibri"/>
              <a:sym typeface="Calibri"/>
            </a:endParaRPr>
          </a:p>
          <a:p>
            <a:pPr marL="0" indent="0">
              <a:buClr>
                <a:srgbClr val="000000"/>
              </a:buClr>
              <a:buSzPct val="45833"/>
              <a:buNone/>
            </a:pPr>
            <a:endParaRPr lang="en" sz="1600" b="1" dirty="0">
              <a:solidFill>
                <a:schemeClr val="tx1"/>
              </a:solidFill>
              <a:ea typeface="Calibri"/>
              <a:cs typeface="Calibri"/>
              <a:sym typeface="Calibri"/>
            </a:endParaRPr>
          </a:p>
        </p:txBody>
      </p:sp>
      <p:graphicFrame>
        <p:nvGraphicFramePr>
          <p:cNvPr id="4" name="Table 3">
            <a:extLst>
              <a:ext uri="{FF2B5EF4-FFF2-40B4-BE49-F238E27FC236}">
                <a16:creationId xmlns:a16="http://schemas.microsoft.com/office/drawing/2014/main" id="{87451377-D730-4665-AB4B-B629D91843B3}"/>
              </a:ext>
            </a:extLst>
          </p:cNvPr>
          <p:cNvGraphicFramePr>
            <a:graphicFrameLocks noGrp="1"/>
          </p:cNvGraphicFramePr>
          <p:nvPr>
            <p:extLst>
              <p:ext uri="{D42A27DB-BD31-4B8C-83A1-F6EECF244321}">
                <p14:modId xmlns:p14="http://schemas.microsoft.com/office/powerpoint/2010/main" val="3027602159"/>
              </p:ext>
            </p:extLst>
          </p:nvPr>
        </p:nvGraphicFramePr>
        <p:xfrm>
          <a:off x="258257" y="5313040"/>
          <a:ext cx="6323829" cy="4464496"/>
        </p:xfrm>
        <a:graphic>
          <a:graphicData uri="http://schemas.openxmlformats.org/drawingml/2006/table">
            <a:tbl>
              <a:tblPr firstRow="1" bandRow="1">
                <a:tableStyleId>{5940675A-B579-460E-94D1-54222C63F5DA}</a:tableStyleId>
              </a:tblPr>
              <a:tblGrid>
                <a:gridCol w="1332500">
                  <a:extLst>
                    <a:ext uri="{9D8B030D-6E8A-4147-A177-3AD203B41FA5}">
                      <a16:colId xmlns:a16="http://schemas.microsoft.com/office/drawing/2014/main" val="2628888044"/>
                    </a:ext>
                  </a:extLst>
                </a:gridCol>
                <a:gridCol w="4991329">
                  <a:extLst>
                    <a:ext uri="{9D8B030D-6E8A-4147-A177-3AD203B41FA5}">
                      <a16:colId xmlns:a16="http://schemas.microsoft.com/office/drawing/2014/main" val="32546559"/>
                    </a:ext>
                  </a:extLst>
                </a:gridCol>
              </a:tblGrid>
              <a:tr h="753144">
                <a:tc>
                  <a:txBody>
                    <a:bodyPr/>
                    <a:lstStyle/>
                    <a:p>
                      <a:r>
                        <a:rPr lang="en-GB" sz="1600" b="1" dirty="0"/>
                        <a:t>Type of data</a:t>
                      </a:r>
                    </a:p>
                  </a:txBody>
                  <a:tcPr/>
                </a:tc>
                <a:tc>
                  <a:txBody>
                    <a:bodyPr/>
                    <a:lstStyle/>
                    <a:p>
                      <a:r>
                        <a:rPr lang="en-GB" sz="1600" b="1" dirty="0"/>
                        <a:t>Why would this be useful?</a:t>
                      </a:r>
                    </a:p>
                  </a:txBody>
                  <a:tcPr/>
                </a:tc>
                <a:extLst>
                  <a:ext uri="{0D108BD9-81ED-4DB2-BD59-A6C34878D82A}">
                    <a16:rowId xmlns:a16="http://schemas.microsoft.com/office/drawing/2014/main" val="986853700"/>
                  </a:ext>
                </a:extLst>
              </a:tr>
              <a:tr h="927838">
                <a:tc>
                  <a:txBody>
                    <a:bodyPr/>
                    <a:lstStyle/>
                    <a:p>
                      <a:endParaRPr lang="en-GB" sz="1600" dirty="0"/>
                    </a:p>
                    <a:p>
                      <a:r>
                        <a:rPr lang="en-GB" sz="1600" dirty="0"/>
                        <a:t>Primary</a:t>
                      </a:r>
                    </a:p>
                  </a:txBody>
                  <a:tcPr/>
                </a:tc>
                <a:tc>
                  <a:txBody>
                    <a:bodyPr/>
                    <a:lstStyle/>
                    <a:p>
                      <a:endParaRPr lang="en-GB"/>
                    </a:p>
                  </a:txBody>
                  <a:tcPr/>
                </a:tc>
                <a:extLst>
                  <a:ext uri="{0D108BD9-81ED-4DB2-BD59-A6C34878D82A}">
                    <a16:rowId xmlns:a16="http://schemas.microsoft.com/office/drawing/2014/main" val="3797631230"/>
                  </a:ext>
                </a:extLst>
              </a:tr>
              <a:tr h="927838">
                <a:tc>
                  <a:txBody>
                    <a:bodyPr/>
                    <a:lstStyle/>
                    <a:p>
                      <a:endParaRPr lang="en-GB" sz="1600" dirty="0"/>
                    </a:p>
                    <a:p>
                      <a:r>
                        <a:rPr lang="en-GB" sz="1600" dirty="0"/>
                        <a:t>Secondary</a:t>
                      </a:r>
                    </a:p>
                  </a:txBody>
                  <a:tcPr/>
                </a:tc>
                <a:tc>
                  <a:txBody>
                    <a:bodyPr/>
                    <a:lstStyle/>
                    <a:p>
                      <a:endParaRPr lang="en-GB" dirty="0"/>
                    </a:p>
                  </a:txBody>
                  <a:tcPr/>
                </a:tc>
                <a:extLst>
                  <a:ext uri="{0D108BD9-81ED-4DB2-BD59-A6C34878D82A}">
                    <a16:rowId xmlns:a16="http://schemas.microsoft.com/office/drawing/2014/main" val="4252280975"/>
                  </a:ext>
                </a:extLst>
              </a:tr>
              <a:tr h="927838">
                <a:tc>
                  <a:txBody>
                    <a:bodyPr/>
                    <a:lstStyle/>
                    <a:p>
                      <a:endParaRPr lang="en-GB" sz="1600" dirty="0"/>
                    </a:p>
                    <a:p>
                      <a:r>
                        <a:rPr lang="en-GB" sz="1600" dirty="0"/>
                        <a:t>Qualitative</a:t>
                      </a:r>
                    </a:p>
                  </a:txBody>
                  <a:tcPr/>
                </a:tc>
                <a:tc>
                  <a:txBody>
                    <a:bodyPr/>
                    <a:lstStyle/>
                    <a:p>
                      <a:endParaRPr lang="en-GB" dirty="0"/>
                    </a:p>
                  </a:txBody>
                  <a:tcPr/>
                </a:tc>
                <a:extLst>
                  <a:ext uri="{0D108BD9-81ED-4DB2-BD59-A6C34878D82A}">
                    <a16:rowId xmlns:a16="http://schemas.microsoft.com/office/drawing/2014/main" val="3009761244"/>
                  </a:ext>
                </a:extLst>
              </a:tr>
              <a:tr h="927838">
                <a:tc>
                  <a:txBody>
                    <a:bodyPr/>
                    <a:lstStyle/>
                    <a:p>
                      <a:endParaRPr lang="en-GB" sz="1600" dirty="0"/>
                    </a:p>
                    <a:p>
                      <a:r>
                        <a:rPr lang="en-GB" sz="1600" dirty="0"/>
                        <a:t>Quantitative</a:t>
                      </a:r>
                    </a:p>
                  </a:txBody>
                  <a:tcPr/>
                </a:tc>
                <a:tc>
                  <a:txBody>
                    <a:bodyPr/>
                    <a:lstStyle/>
                    <a:p>
                      <a:endParaRPr lang="en-GB" dirty="0"/>
                    </a:p>
                  </a:txBody>
                  <a:tcPr/>
                </a:tc>
                <a:extLst>
                  <a:ext uri="{0D108BD9-81ED-4DB2-BD59-A6C34878D82A}">
                    <a16:rowId xmlns:a16="http://schemas.microsoft.com/office/drawing/2014/main" val="622821952"/>
                  </a:ext>
                </a:extLst>
              </a:tr>
            </a:tbl>
          </a:graphicData>
        </a:graphic>
      </p:graphicFrame>
      <p:sp>
        <p:nvSpPr>
          <p:cNvPr id="6" name="Content Placeholder 2">
            <a:extLst>
              <a:ext uri="{FF2B5EF4-FFF2-40B4-BE49-F238E27FC236}">
                <a16:creationId xmlns:a16="http://schemas.microsoft.com/office/drawing/2014/main" id="{59B7DE1C-692A-1F81-4E0C-86E92CF88CB3}"/>
              </a:ext>
            </a:extLst>
          </p:cNvPr>
          <p:cNvSpPr txBox="1">
            <a:spLocks/>
          </p:cNvSpPr>
          <p:nvPr/>
        </p:nvSpPr>
        <p:spPr>
          <a:xfrm>
            <a:off x="256728" y="4558177"/>
            <a:ext cx="6323829" cy="538839"/>
          </a:xfrm>
          <a:prstGeom prst="rect">
            <a:avLst/>
          </a:prstGeom>
          <a:solidFill>
            <a:schemeClr val="accent1">
              <a:lumMod val="40000"/>
              <a:lumOff val="60000"/>
            </a:schemeClr>
          </a:solidFill>
          <a:ln w="9525" cap="flat" cmpd="sng" algn="ctr">
            <a:noFill/>
            <a:prstDash val="solid"/>
            <a:miter lim="400000"/>
          </a:ln>
          <a:extLst>
            <a:ext uri="{C572A759-6A51-4108-AA02-DFA0A04FC94B}">
              <ma14:wrappingTextBoxFlag xmlns:ma14="http://schemas.microsoft.com/office/mac/drawingml/2011/main" xmlns="" val="1"/>
            </a:ext>
          </a:extLst>
        </p:spPr>
        <p:style>
          <a:lnRef idx="1">
            <a:schemeClr val="accent4"/>
          </a:lnRef>
          <a:fillRef idx="2">
            <a:schemeClr val="accent4"/>
          </a:fillRef>
          <a:effectRef idx="1">
            <a:schemeClr val="accent4"/>
          </a:effectRef>
          <a:fontRef idx="minor">
            <a:schemeClr val="dk1"/>
          </a:fontRef>
        </p:style>
        <p:txBody>
          <a:bodyPr lIns="35717" tIns="35717" rIns="35717" bIns="35717" anchor="t">
            <a:noAutofit/>
          </a:bodyPr>
          <a:lstStyle>
            <a:lvl1pPr marL="312528" marR="0" indent="-312528" algn="l" defTabSz="410751" rtl="0" latinLnBrk="0">
              <a:lnSpc>
                <a:spcPct val="100000"/>
              </a:lnSpc>
              <a:spcBef>
                <a:spcPts val="2953"/>
              </a:spcBef>
              <a:spcAft>
                <a:spcPts val="0"/>
              </a:spcAft>
              <a:buClrTx/>
              <a:buSzPct val="145000"/>
              <a:buFontTx/>
              <a:buChar char="•"/>
              <a:tabLst/>
              <a:defRPr sz="2200" b="0" i="0" u="none" strike="noStrike" cap="none" spc="0" baseline="0">
                <a:ln>
                  <a:noFill/>
                </a:ln>
                <a:solidFill>
                  <a:schemeClr val="dk1"/>
                </a:solidFill>
                <a:uFillTx/>
                <a:latin typeface="+mn-lt"/>
                <a:ea typeface="+mn-ea"/>
                <a:cs typeface="+mn-cs"/>
                <a:sym typeface="Helvetica Neue"/>
              </a:defRPr>
            </a:lvl1pPr>
            <a:lvl2pPr marL="625056" marR="0" indent="-312528" algn="l" defTabSz="410751" rtl="0" latinLnBrk="0">
              <a:lnSpc>
                <a:spcPct val="100000"/>
              </a:lnSpc>
              <a:spcBef>
                <a:spcPts val="2953"/>
              </a:spcBef>
              <a:spcAft>
                <a:spcPts val="0"/>
              </a:spcAft>
              <a:buClrTx/>
              <a:buSzPct val="145000"/>
              <a:buFontTx/>
              <a:buChar char="•"/>
              <a:tabLst/>
              <a:defRPr sz="2200" b="0" i="0" u="none" strike="noStrike" cap="none" spc="0" baseline="0">
                <a:ln>
                  <a:noFill/>
                </a:ln>
                <a:solidFill>
                  <a:schemeClr val="dk1"/>
                </a:solidFill>
                <a:uFillTx/>
                <a:latin typeface="+mn-lt"/>
                <a:ea typeface="+mn-ea"/>
                <a:cs typeface="+mn-cs"/>
                <a:sym typeface="Helvetica Neue"/>
              </a:defRPr>
            </a:lvl2pPr>
            <a:lvl3pPr marL="937584" marR="0" indent="-312528" algn="l" defTabSz="410751" rtl="0" latinLnBrk="0">
              <a:lnSpc>
                <a:spcPct val="100000"/>
              </a:lnSpc>
              <a:spcBef>
                <a:spcPts val="2953"/>
              </a:spcBef>
              <a:spcAft>
                <a:spcPts val="0"/>
              </a:spcAft>
              <a:buClrTx/>
              <a:buSzPct val="145000"/>
              <a:buFontTx/>
              <a:buChar char="•"/>
              <a:tabLst/>
              <a:defRPr sz="2200" b="0" i="0" u="none" strike="noStrike" cap="none" spc="0" baseline="0">
                <a:ln>
                  <a:noFill/>
                </a:ln>
                <a:solidFill>
                  <a:schemeClr val="dk1"/>
                </a:solidFill>
                <a:uFillTx/>
                <a:latin typeface="+mn-lt"/>
                <a:ea typeface="+mn-ea"/>
                <a:cs typeface="+mn-cs"/>
                <a:sym typeface="Helvetica Neue"/>
              </a:defRPr>
            </a:lvl3pPr>
            <a:lvl4pPr marL="1250112" marR="0" indent="-312528" algn="l" defTabSz="410751" rtl="0" latinLnBrk="0">
              <a:lnSpc>
                <a:spcPct val="100000"/>
              </a:lnSpc>
              <a:spcBef>
                <a:spcPts val="2953"/>
              </a:spcBef>
              <a:spcAft>
                <a:spcPts val="0"/>
              </a:spcAft>
              <a:buClrTx/>
              <a:buSzPct val="145000"/>
              <a:buFontTx/>
              <a:buChar char="•"/>
              <a:tabLst/>
              <a:defRPr sz="2200" b="0" i="0" u="none" strike="noStrike" cap="none" spc="0" baseline="0">
                <a:ln>
                  <a:noFill/>
                </a:ln>
                <a:solidFill>
                  <a:schemeClr val="dk1"/>
                </a:solidFill>
                <a:uFillTx/>
                <a:latin typeface="+mn-lt"/>
                <a:ea typeface="+mn-ea"/>
                <a:cs typeface="+mn-cs"/>
                <a:sym typeface="Helvetica Neue"/>
              </a:defRPr>
            </a:lvl4pPr>
            <a:lvl5pPr marL="1562640" marR="0" indent="-312528" algn="l" defTabSz="410751" rtl="0" latinLnBrk="0">
              <a:lnSpc>
                <a:spcPct val="100000"/>
              </a:lnSpc>
              <a:spcBef>
                <a:spcPts val="2953"/>
              </a:spcBef>
              <a:spcAft>
                <a:spcPts val="0"/>
              </a:spcAft>
              <a:buClrTx/>
              <a:buSzPct val="145000"/>
              <a:buFontTx/>
              <a:buChar char="•"/>
              <a:tabLst/>
              <a:defRPr sz="2200" b="0" i="0" u="none" strike="noStrike" cap="none" spc="0" baseline="0">
                <a:ln>
                  <a:noFill/>
                </a:ln>
                <a:solidFill>
                  <a:schemeClr val="dk1"/>
                </a:solidFill>
                <a:uFillTx/>
                <a:latin typeface="+mn-lt"/>
                <a:ea typeface="+mn-ea"/>
                <a:cs typeface="+mn-cs"/>
                <a:sym typeface="Helvetica Neue"/>
              </a:defRPr>
            </a:lvl5pPr>
            <a:lvl6pPr marL="1875168" marR="0" indent="-312528" algn="l" defTabSz="410751" rtl="0" latinLnBrk="0">
              <a:lnSpc>
                <a:spcPct val="100000"/>
              </a:lnSpc>
              <a:spcBef>
                <a:spcPts val="2953"/>
              </a:spcBef>
              <a:spcAft>
                <a:spcPts val="0"/>
              </a:spcAft>
              <a:buClrTx/>
              <a:buSzPct val="145000"/>
              <a:buFontTx/>
              <a:buChar char="•"/>
              <a:tabLst/>
              <a:defRPr sz="2200" b="0" i="0" u="none" strike="noStrike" cap="none" spc="0" baseline="0">
                <a:ln>
                  <a:noFill/>
                </a:ln>
                <a:solidFill>
                  <a:schemeClr val="dk1"/>
                </a:solidFill>
                <a:uFillTx/>
                <a:latin typeface="+mn-lt"/>
                <a:ea typeface="+mn-ea"/>
                <a:cs typeface="+mn-cs"/>
                <a:sym typeface="Helvetica Neue"/>
              </a:defRPr>
            </a:lvl6pPr>
            <a:lvl7pPr marL="2187696" marR="0" indent="-312528" algn="l" defTabSz="410751" rtl="0" latinLnBrk="0">
              <a:lnSpc>
                <a:spcPct val="100000"/>
              </a:lnSpc>
              <a:spcBef>
                <a:spcPts val="2953"/>
              </a:spcBef>
              <a:spcAft>
                <a:spcPts val="0"/>
              </a:spcAft>
              <a:buClrTx/>
              <a:buSzPct val="145000"/>
              <a:buFontTx/>
              <a:buChar char="•"/>
              <a:tabLst/>
              <a:defRPr sz="2200" b="0" i="0" u="none" strike="noStrike" cap="none" spc="0" baseline="0">
                <a:ln>
                  <a:noFill/>
                </a:ln>
                <a:solidFill>
                  <a:schemeClr val="dk1"/>
                </a:solidFill>
                <a:uFillTx/>
                <a:latin typeface="+mn-lt"/>
                <a:ea typeface="+mn-ea"/>
                <a:cs typeface="+mn-cs"/>
                <a:sym typeface="Helvetica Neue"/>
              </a:defRPr>
            </a:lvl7pPr>
            <a:lvl8pPr marL="2500224" marR="0" indent="-312528" algn="l" defTabSz="410751" rtl="0" latinLnBrk="0">
              <a:lnSpc>
                <a:spcPct val="100000"/>
              </a:lnSpc>
              <a:spcBef>
                <a:spcPts val="2953"/>
              </a:spcBef>
              <a:spcAft>
                <a:spcPts val="0"/>
              </a:spcAft>
              <a:buClrTx/>
              <a:buSzPct val="145000"/>
              <a:buFontTx/>
              <a:buChar char="•"/>
              <a:tabLst/>
              <a:defRPr sz="2200" b="0" i="0" u="none" strike="noStrike" cap="none" spc="0" baseline="0">
                <a:ln>
                  <a:noFill/>
                </a:ln>
                <a:solidFill>
                  <a:schemeClr val="dk1"/>
                </a:solidFill>
                <a:uFillTx/>
                <a:latin typeface="+mn-lt"/>
                <a:ea typeface="+mn-ea"/>
                <a:cs typeface="+mn-cs"/>
                <a:sym typeface="Helvetica Neue"/>
              </a:defRPr>
            </a:lvl8pPr>
            <a:lvl9pPr marL="2812752" marR="0" indent="-312528" algn="l" defTabSz="410751" rtl="0" latinLnBrk="0">
              <a:lnSpc>
                <a:spcPct val="100000"/>
              </a:lnSpc>
              <a:spcBef>
                <a:spcPts val="2953"/>
              </a:spcBef>
              <a:spcAft>
                <a:spcPts val="0"/>
              </a:spcAft>
              <a:buClrTx/>
              <a:buSzPct val="145000"/>
              <a:buFontTx/>
              <a:buChar char="•"/>
              <a:tabLst/>
              <a:defRPr sz="2200" b="0" i="0" u="none" strike="noStrike" cap="none" spc="0" baseline="0">
                <a:ln>
                  <a:noFill/>
                </a:ln>
                <a:solidFill>
                  <a:schemeClr val="dk1"/>
                </a:solidFill>
                <a:uFillTx/>
                <a:latin typeface="+mn-lt"/>
                <a:ea typeface="+mn-ea"/>
                <a:cs typeface="+mn-cs"/>
                <a:sym typeface="Helvetica Neue"/>
              </a:defRPr>
            </a:lvl9pPr>
          </a:lstStyle>
          <a:p>
            <a:pPr marL="0" marR="0" lvl="0" indent="0" algn="l" defTabSz="410751" rtl="0" eaLnBrk="1" fontAlgn="auto" latinLnBrk="0" hangingPunct="1">
              <a:lnSpc>
                <a:spcPct val="107000"/>
              </a:lnSpc>
              <a:spcBef>
                <a:spcPts val="2953"/>
              </a:spcBef>
              <a:spcAft>
                <a:spcPts val="800"/>
              </a:spcAft>
              <a:buClrTx/>
              <a:buSzPct val="145000"/>
              <a:buFontTx/>
              <a:buNone/>
              <a:tabLst/>
              <a:defRPr/>
            </a:pPr>
            <a:r>
              <a:rPr kumimoji="0" lang="en-GB" sz="1600" b="1" i="0" u="none" strike="noStrike" kern="1200" cap="none" spc="0" normalizeH="0" baseline="0" noProof="0" dirty="0">
                <a:ln>
                  <a:noFill/>
                </a:ln>
                <a:solidFill>
                  <a:srgbClr val="000000"/>
                </a:solidFill>
                <a:effectLst/>
                <a:uLnTx/>
                <a:uFillTx/>
                <a:latin typeface="Helvetica Neue Medium"/>
                <a:sym typeface="Helvetica Neue"/>
              </a:rPr>
              <a:t>Complete the table to show how and why each method of data could help us answer our enquiry question. </a:t>
            </a:r>
            <a:endParaRPr kumimoji="0" lang="en-GB" sz="900" b="1" i="0" u="none" strike="noStrike" kern="1200" cap="none" spc="0" normalizeH="0" baseline="0" noProof="0" dirty="0">
              <a:ln>
                <a:noFill/>
              </a:ln>
              <a:solidFill>
                <a:srgbClr val="000000"/>
              </a:solidFill>
              <a:effectLst/>
              <a:uLnTx/>
              <a:uFillTx/>
              <a:latin typeface="Helvetica Neue Medium"/>
              <a:ea typeface="Calibri" panose="020F0502020204030204" pitchFamily="34" charset="0"/>
              <a:cs typeface="Times New Roman" panose="02020603050405020304" pitchFamily="18" charset="0"/>
              <a:sym typeface="Helvetica Neue"/>
            </a:endParaRPr>
          </a:p>
        </p:txBody>
      </p:sp>
    </p:spTree>
    <p:extLst>
      <p:ext uri="{BB962C8B-B14F-4D97-AF65-F5344CB8AC3E}">
        <p14:creationId xmlns:p14="http://schemas.microsoft.com/office/powerpoint/2010/main" val="233189697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reate a headline for this image">
            <a:extLst>
              <a:ext uri="{FF2B5EF4-FFF2-40B4-BE49-F238E27FC236}">
                <a16:creationId xmlns:a16="http://schemas.microsoft.com/office/drawing/2014/main" id="{3EECDDCE-5B4D-4E59-91A1-98647CE4554E}"/>
              </a:ext>
            </a:extLst>
          </p:cNvPr>
          <p:cNvSpPr txBox="1"/>
          <p:nvPr/>
        </p:nvSpPr>
        <p:spPr>
          <a:xfrm>
            <a:off x="258257" y="124681"/>
            <a:ext cx="6341486" cy="361878"/>
          </a:xfrm>
          <a:prstGeom prst="rect">
            <a:avLst/>
          </a:prstGeom>
          <a:solidFill>
            <a:schemeClr val="accent1">
              <a:lumMod val="40000"/>
              <a:lumOff val="60000"/>
            </a:schemeClr>
          </a:solidFill>
          <a:ln w="12700">
            <a:miter lim="400000"/>
          </a:ln>
          <a:extLst>
            <a:ext uri="{C572A759-6A51-4108-AA02-DFA0A04FC94B}">
              <ma14:wrappingTextBoxFlag xmlns:ma14="http://schemas.microsoft.com/office/mac/drawingml/2011/main" xmlns="" val="1"/>
            </a:ext>
          </a:extLst>
        </p:spPr>
        <p:txBody>
          <a:bodyPr wrap="square" lIns="26789" tIns="26789" rIns="26789" bIns="26789" anchor="ctr">
            <a:spAutoFit/>
          </a:bodyPr>
          <a:lstStyle>
            <a:lvl1pPr>
              <a:defRPr sz="3700" b="1"/>
            </a:lvl1pPr>
          </a:lstStyle>
          <a:p>
            <a:pPr marL="0" marR="0" lvl="0" indent="0" algn="ctr" defTabSz="410751"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Helvetica Neue Medium"/>
              </a:rPr>
              <a:t>How can we collect secondary data?</a:t>
            </a:r>
          </a:p>
        </p:txBody>
      </p:sp>
      <p:sp>
        <p:nvSpPr>
          <p:cNvPr id="17" name="TextBox 16">
            <a:extLst>
              <a:ext uri="{FF2B5EF4-FFF2-40B4-BE49-F238E27FC236}">
                <a16:creationId xmlns:a16="http://schemas.microsoft.com/office/drawing/2014/main" id="{5AAE7E6C-08B9-F884-808A-277DADA7F1B0}"/>
              </a:ext>
            </a:extLst>
          </p:cNvPr>
          <p:cNvSpPr txBox="1"/>
          <p:nvPr/>
        </p:nvSpPr>
        <p:spPr>
          <a:xfrm>
            <a:off x="256728" y="581417"/>
            <a:ext cx="6325358" cy="546544"/>
          </a:xfrm>
          <a:prstGeom prst="rect">
            <a:avLst/>
          </a:prstGeom>
          <a:solidFill>
            <a:schemeClr val="accent1">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algn="l"/>
            <a:r>
              <a:rPr lang="en-GB" sz="1600" b="1" dirty="0"/>
              <a:t>Using internet research, complete each of the boxes in as much detail as you can. </a:t>
            </a:r>
          </a:p>
        </p:txBody>
      </p:sp>
      <p:sp>
        <p:nvSpPr>
          <p:cNvPr id="2" name="TextBox 1">
            <a:extLst>
              <a:ext uri="{FF2B5EF4-FFF2-40B4-BE49-F238E27FC236}">
                <a16:creationId xmlns:a16="http://schemas.microsoft.com/office/drawing/2014/main" id="{5CB4A50A-34CF-E4F2-D69B-DD097D269243}"/>
              </a:ext>
            </a:extLst>
          </p:cNvPr>
          <p:cNvSpPr txBox="1"/>
          <p:nvPr/>
        </p:nvSpPr>
        <p:spPr>
          <a:xfrm>
            <a:off x="239754" y="1424608"/>
            <a:ext cx="6325358" cy="300322"/>
          </a:xfrm>
          <a:prstGeom prst="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algn="l"/>
            <a:r>
              <a:rPr lang="en-GB" sz="1600" b="1" dirty="0"/>
              <a:t>Explain the process of urban regeneration.</a:t>
            </a:r>
          </a:p>
        </p:txBody>
      </p:sp>
      <p:sp>
        <p:nvSpPr>
          <p:cNvPr id="3" name="Rectangle 2">
            <a:extLst>
              <a:ext uri="{FF2B5EF4-FFF2-40B4-BE49-F238E27FC236}">
                <a16:creationId xmlns:a16="http://schemas.microsoft.com/office/drawing/2014/main" id="{47DB4250-9EF2-B6C0-1B3B-9F158FB8A426}"/>
              </a:ext>
            </a:extLst>
          </p:cNvPr>
          <p:cNvSpPr/>
          <p:nvPr/>
        </p:nvSpPr>
        <p:spPr>
          <a:xfrm>
            <a:off x="256728" y="1922694"/>
            <a:ext cx="6308384" cy="1330253"/>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000000"/>
              </a:solidFill>
              <a:effectLst/>
              <a:uFillTx/>
              <a:latin typeface="+mn-lt"/>
              <a:ea typeface="+mn-ea"/>
              <a:cs typeface="+mn-cs"/>
              <a:sym typeface="Helvetica Neue"/>
            </a:endParaRPr>
          </a:p>
        </p:txBody>
      </p:sp>
      <p:sp>
        <p:nvSpPr>
          <p:cNvPr id="7" name="TextBox 6">
            <a:extLst>
              <a:ext uri="{FF2B5EF4-FFF2-40B4-BE49-F238E27FC236}">
                <a16:creationId xmlns:a16="http://schemas.microsoft.com/office/drawing/2014/main" id="{2BE8535E-B2F3-BF3C-8417-99931D58B3FB}"/>
              </a:ext>
            </a:extLst>
          </p:cNvPr>
          <p:cNvSpPr txBox="1"/>
          <p:nvPr/>
        </p:nvSpPr>
        <p:spPr>
          <a:xfrm>
            <a:off x="266321" y="3450476"/>
            <a:ext cx="6325358" cy="300322"/>
          </a:xfrm>
          <a:prstGeom prst="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algn="l"/>
            <a:r>
              <a:rPr lang="en-GB" sz="1600" b="1" dirty="0"/>
              <a:t>Why was regeneration needed in Stratford?</a:t>
            </a:r>
          </a:p>
        </p:txBody>
      </p:sp>
      <p:sp>
        <p:nvSpPr>
          <p:cNvPr id="8" name="Rectangle 7">
            <a:extLst>
              <a:ext uri="{FF2B5EF4-FFF2-40B4-BE49-F238E27FC236}">
                <a16:creationId xmlns:a16="http://schemas.microsoft.com/office/drawing/2014/main" id="{E0FF4BF7-F2C6-0A03-B876-2E87C4701AA8}"/>
              </a:ext>
            </a:extLst>
          </p:cNvPr>
          <p:cNvSpPr/>
          <p:nvPr/>
        </p:nvSpPr>
        <p:spPr>
          <a:xfrm>
            <a:off x="290681" y="3863198"/>
            <a:ext cx="6308384" cy="2851517"/>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000000"/>
              </a:solidFill>
              <a:effectLst/>
              <a:uFillTx/>
              <a:latin typeface="+mn-lt"/>
              <a:ea typeface="+mn-ea"/>
              <a:cs typeface="+mn-cs"/>
              <a:sym typeface="Helvetica Neue"/>
            </a:endParaRPr>
          </a:p>
        </p:txBody>
      </p:sp>
      <p:sp>
        <p:nvSpPr>
          <p:cNvPr id="9" name="TextBox 8">
            <a:extLst>
              <a:ext uri="{FF2B5EF4-FFF2-40B4-BE49-F238E27FC236}">
                <a16:creationId xmlns:a16="http://schemas.microsoft.com/office/drawing/2014/main" id="{22722602-F601-5DE1-BFE0-D1F2C2A7A3B6}"/>
              </a:ext>
            </a:extLst>
          </p:cNvPr>
          <p:cNvSpPr txBox="1"/>
          <p:nvPr/>
        </p:nvSpPr>
        <p:spPr>
          <a:xfrm>
            <a:off x="256728" y="6904330"/>
            <a:ext cx="6325358" cy="300322"/>
          </a:xfrm>
          <a:prstGeom prst="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algn="l"/>
            <a:r>
              <a:rPr lang="en-GB" sz="1600" b="1" dirty="0"/>
              <a:t>What has changed in Stratford as a result of the regeneration?</a:t>
            </a:r>
          </a:p>
        </p:txBody>
      </p:sp>
      <p:sp>
        <p:nvSpPr>
          <p:cNvPr id="10" name="Rectangle 9">
            <a:extLst>
              <a:ext uri="{FF2B5EF4-FFF2-40B4-BE49-F238E27FC236}">
                <a16:creationId xmlns:a16="http://schemas.microsoft.com/office/drawing/2014/main" id="{41E141C0-8893-0AF4-95ED-21B051CDD7B1}"/>
              </a:ext>
            </a:extLst>
          </p:cNvPr>
          <p:cNvSpPr/>
          <p:nvPr/>
        </p:nvSpPr>
        <p:spPr>
          <a:xfrm>
            <a:off x="292423" y="7394267"/>
            <a:ext cx="6308384" cy="2356625"/>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000000"/>
              </a:solidFill>
              <a:effectLst/>
              <a:uFillTx/>
              <a:latin typeface="+mn-lt"/>
              <a:ea typeface="+mn-ea"/>
              <a:cs typeface="+mn-cs"/>
              <a:sym typeface="Helvetica Neue"/>
            </a:endParaRPr>
          </a:p>
        </p:txBody>
      </p:sp>
    </p:spTree>
    <p:extLst>
      <p:ext uri="{BB962C8B-B14F-4D97-AF65-F5344CB8AC3E}">
        <p14:creationId xmlns:p14="http://schemas.microsoft.com/office/powerpoint/2010/main" val="147586643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reate a headline for this image">
            <a:extLst>
              <a:ext uri="{FF2B5EF4-FFF2-40B4-BE49-F238E27FC236}">
                <a16:creationId xmlns:a16="http://schemas.microsoft.com/office/drawing/2014/main" id="{3EECDDCE-5B4D-4E59-91A1-98647CE4554E}"/>
              </a:ext>
            </a:extLst>
          </p:cNvPr>
          <p:cNvSpPr txBox="1"/>
          <p:nvPr/>
        </p:nvSpPr>
        <p:spPr>
          <a:xfrm>
            <a:off x="258257" y="124681"/>
            <a:ext cx="6341486" cy="361878"/>
          </a:xfrm>
          <a:prstGeom prst="rect">
            <a:avLst/>
          </a:prstGeom>
          <a:solidFill>
            <a:schemeClr val="accent1">
              <a:lumMod val="40000"/>
              <a:lumOff val="60000"/>
            </a:schemeClr>
          </a:solidFill>
          <a:ln w="12700">
            <a:miter lim="400000"/>
          </a:ln>
          <a:extLst>
            <a:ext uri="{C572A759-6A51-4108-AA02-DFA0A04FC94B}">
              <ma14:wrappingTextBoxFlag xmlns="" xmlns:ma14="http://schemas.microsoft.com/office/mac/drawingml/2011/main" val="1"/>
            </a:ext>
          </a:extLst>
        </p:spPr>
        <p:txBody>
          <a:bodyPr wrap="square" lIns="26789" tIns="26789" rIns="26789" bIns="26789" anchor="ctr">
            <a:spAutoFit/>
          </a:bodyPr>
          <a:lstStyle>
            <a:lvl1pPr>
              <a:defRPr sz="3700" b="1"/>
            </a:lvl1pPr>
          </a:lstStyle>
          <a:p>
            <a:pPr marL="0" marR="0" lvl="0" indent="0" algn="ctr" defTabSz="410751"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Helvetica Neue Medium"/>
              </a:rPr>
              <a:t>How can we collect secondary data?</a:t>
            </a:r>
          </a:p>
        </p:txBody>
      </p:sp>
      <p:sp>
        <p:nvSpPr>
          <p:cNvPr id="2" name="TextBox 1">
            <a:extLst>
              <a:ext uri="{FF2B5EF4-FFF2-40B4-BE49-F238E27FC236}">
                <a16:creationId xmlns:a16="http://schemas.microsoft.com/office/drawing/2014/main" id="{5CB4A50A-34CF-E4F2-D69B-DD097D269243}"/>
              </a:ext>
            </a:extLst>
          </p:cNvPr>
          <p:cNvSpPr txBox="1"/>
          <p:nvPr/>
        </p:nvSpPr>
        <p:spPr>
          <a:xfrm>
            <a:off x="239754" y="683623"/>
            <a:ext cx="6325358" cy="300322"/>
          </a:xfrm>
          <a:prstGeom prst="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algn="l"/>
            <a:r>
              <a:rPr lang="en-GB" sz="1600" b="1" dirty="0"/>
              <a:t>What are the pros and cons of the regeneration in Stratford?</a:t>
            </a:r>
          </a:p>
        </p:txBody>
      </p:sp>
      <p:sp>
        <p:nvSpPr>
          <p:cNvPr id="7" name="TextBox 6">
            <a:extLst>
              <a:ext uri="{FF2B5EF4-FFF2-40B4-BE49-F238E27FC236}">
                <a16:creationId xmlns:a16="http://schemas.microsoft.com/office/drawing/2014/main" id="{2BE8535E-B2F3-BF3C-8417-99931D58B3FB}"/>
              </a:ext>
            </a:extLst>
          </p:cNvPr>
          <p:cNvSpPr txBox="1"/>
          <p:nvPr/>
        </p:nvSpPr>
        <p:spPr>
          <a:xfrm>
            <a:off x="290513" y="5542481"/>
            <a:ext cx="6325358" cy="546544"/>
          </a:xfrm>
          <a:prstGeom prst="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algn="l"/>
            <a:r>
              <a:rPr lang="en-GB" sz="1600" b="1" dirty="0"/>
              <a:t>What are the social, economic and environmental impacts of the regeneration?</a:t>
            </a:r>
          </a:p>
        </p:txBody>
      </p:sp>
      <p:graphicFrame>
        <p:nvGraphicFramePr>
          <p:cNvPr id="4" name="Table 3">
            <a:extLst>
              <a:ext uri="{FF2B5EF4-FFF2-40B4-BE49-F238E27FC236}">
                <a16:creationId xmlns:a16="http://schemas.microsoft.com/office/drawing/2014/main" id="{AE04EDE9-CCB0-3CE7-5AF7-94C1A4B4CB04}"/>
              </a:ext>
            </a:extLst>
          </p:cNvPr>
          <p:cNvGraphicFramePr>
            <a:graphicFrameLocks noGrp="1"/>
          </p:cNvGraphicFramePr>
          <p:nvPr>
            <p:extLst>
              <p:ext uri="{D42A27DB-BD31-4B8C-83A1-F6EECF244321}">
                <p14:modId xmlns:p14="http://schemas.microsoft.com/office/powerpoint/2010/main" val="4072318005"/>
              </p:ext>
            </p:extLst>
          </p:nvPr>
        </p:nvGraphicFramePr>
        <p:xfrm>
          <a:off x="274385" y="1173930"/>
          <a:ext cx="6290726" cy="4211118"/>
        </p:xfrm>
        <a:graphic>
          <a:graphicData uri="http://schemas.openxmlformats.org/drawingml/2006/table">
            <a:tbl>
              <a:tblPr firstRow="1" bandRow="1">
                <a:tableStyleId>{5940675A-B579-460E-94D1-54222C63F5DA}</a:tableStyleId>
              </a:tblPr>
              <a:tblGrid>
                <a:gridCol w="3145363">
                  <a:extLst>
                    <a:ext uri="{9D8B030D-6E8A-4147-A177-3AD203B41FA5}">
                      <a16:colId xmlns:a16="http://schemas.microsoft.com/office/drawing/2014/main" val="76315745"/>
                    </a:ext>
                  </a:extLst>
                </a:gridCol>
                <a:gridCol w="3145363">
                  <a:extLst>
                    <a:ext uri="{9D8B030D-6E8A-4147-A177-3AD203B41FA5}">
                      <a16:colId xmlns:a16="http://schemas.microsoft.com/office/drawing/2014/main" val="1697993466"/>
                    </a:ext>
                  </a:extLst>
                </a:gridCol>
              </a:tblGrid>
              <a:tr h="372341">
                <a:tc>
                  <a:txBody>
                    <a:bodyPr/>
                    <a:lstStyle/>
                    <a:p>
                      <a:r>
                        <a:rPr lang="en-GB" sz="1600" b="1" dirty="0"/>
                        <a:t>Pros</a:t>
                      </a:r>
                    </a:p>
                  </a:txBody>
                  <a:tcPr/>
                </a:tc>
                <a:tc>
                  <a:txBody>
                    <a:bodyPr/>
                    <a:lstStyle/>
                    <a:p>
                      <a:r>
                        <a:rPr lang="en-GB" sz="1600" b="1" dirty="0"/>
                        <a:t>Cons</a:t>
                      </a:r>
                    </a:p>
                  </a:txBody>
                  <a:tcPr/>
                </a:tc>
                <a:extLst>
                  <a:ext uri="{0D108BD9-81ED-4DB2-BD59-A6C34878D82A}">
                    <a16:rowId xmlns:a16="http://schemas.microsoft.com/office/drawing/2014/main" val="2139020482"/>
                  </a:ext>
                </a:extLst>
              </a:tr>
              <a:tr h="3838777">
                <a:tc>
                  <a:txBody>
                    <a:bodyPr/>
                    <a:lstStyle/>
                    <a:p>
                      <a:endParaRPr lang="en-GB" dirty="0"/>
                    </a:p>
                  </a:txBody>
                  <a:tcPr/>
                </a:tc>
                <a:tc>
                  <a:txBody>
                    <a:bodyPr/>
                    <a:lstStyle/>
                    <a:p>
                      <a:endParaRPr lang="en-GB" dirty="0"/>
                    </a:p>
                  </a:txBody>
                  <a:tcPr/>
                </a:tc>
                <a:extLst>
                  <a:ext uri="{0D108BD9-81ED-4DB2-BD59-A6C34878D82A}">
                    <a16:rowId xmlns:a16="http://schemas.microsoft.com/office/drawing/2014/main" val="4274784943"/>
                  </a:ext>
                </a:extLst>
              </a:tr>
            </a:tbl>
          </a:graphicData>
        </a:graphic>
      </p:graphicFrame>
      <p:graphicFrame>
        <p:nvGraphicFramePr>
          <p:cNvPr id="6" name="Table 5">
            <a:extLst>
              <a:ext uri="{FF2B5EF4-FFF2-40B4-BE49-F238E27FC236}">
                <a16:creationId xmlns:a16="http://schemas.microsoft.com/office/drawing/2014/main" id="{4F4A088D-62DB-9060-0416-BA114FDFE1BF}"/>
              </a:ext>
            </a:extLst>
          </p:cNvPr>
          <p:cNvGraphicFramePr>
            <a:graphicFrameLocks noGrp="1"/>
          </p:cNvGraphicFramePr>
          <p:nvPr>
            <p:extLst>
              <p:ext uri="{D42A27DB-BD31-4B8C-83A1-F6EECF244321}">
                <p14:modId xmlns:p14="http://schemas.microsoft.com/office/powerpoint/2010/main" val="2579308079"/>
              </p:ext>
            </p:extLst>
          </p:nvPr>
        </p:nvGraphicFramePr>
        <p:xfrm>
          <a:off x="272992" y="6265675"/>
          <a:ext cx="6292119" cy="3081229"/>
        </p:xfrm>
        <a:graphic>
          <a:graphicData uri="http://schemas.openxmlformats.org/drawingml/2006/table">
            <a:tbl>
              <a:tblPr firstRow="1" bandRow="1">
                <a:tableStyleId>{5940675A-B579-460E-94D1-54222C63F5DA}</a:tableStyleId>
              </a:tblPr>
              <a:tblGrid>
                <a:gridCol w="2097373">
                  <a:extLst>
                    <a:ext uri="{9D8B030D-6E8A-4147-A177-3AD203B41FA5}">
                      <a16:colId xmlns:a16="http://schemas.microsoft.com/office/drawing/2014/main" val="3070511888"/>
                    </a:ext>
                  </a:extLst>
                </a:gridCol>
                <a:gridCol w="2097373">
                  <a:extLst>
                    <a:ext uri="{9D8B030D-6E8A-4147-A177-3AD203B41FA5}">
                      <a16:colId xmlns:a16="http://schemas.microsoft.com/office/drawing/2014/main" val="2081289437"/>
                    </a:ext>
                  </a:extLst>
                </a:gridCol>
                <a:gridCol w="2097373">
                  <a:extLst>
                    <a:ext uri="{9D8B030D-6E8A-4147-A177-3AD203B41FA5}">
                      <a16:colId xmlns:a16="http://schemas.microsoft.com/office/drawing/2014/main" val="2104880906"/>
                    </a:ext>
                  </a:extLst>
                </a:gridCol>
              </a:tblGrid>
              <a:tr h="415517">
                <a:tc>
                  <a:txBody>
                    <a:bodyPr/>
                    <a:lstStyle/>
                    <a:p>
                      <a:r>
                        <a:rPr lang="en-GB" sz="1600" b="1" dirty="0"/>
                        <a:t>Social</a:t>
                      </a:r>
                    </a:p>
                  </a:txBody>
                  <a:tcPr/>
                </a:tc>
                <a:tc>
                  <a:txBody>
                    <a:bodyPr/>
                    <a:lstStyle/>
                    <a:p>
                      <a:r>
                        <a:rPr lang="en-GB" sz="1600" b="1" dirty="0"/>
                        <a:t>Economic</a:t>
                      </a:r>
                    </a:p>
                  </a:txBody>
                  <a:tcPr/>
                </a:tc>
                <a:tc>
                  <a:txBody>
                    <a:bodyPr/>
                    <a:lstStyle/>
                    <a:p>
                      <a:r>
                        <a:rPr lang="en-GB" sz="1600" b="1" dirty="0"/>
                        <a:t>Environmental</a:t>
                      </a:r>
                    </a:p>
                  </a:txBody>
                  <a:tcPr/>
                </a:tc>
                <a:extLst>
                  <a:ext uri="{0D108BD9-81ED-4DB2-BD59-A6C34878D82A}">
                    <a16:rowId xmlns:a16="http://schemas.microsoft.com/office/drawing/2014/main" val="1672614105"/>
                  </a:ext>
                </a:extLst>
              </a:tr>
              <a:tr h="2665712">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832307733"/>
                  </a:ext>
                </a:extLst>
              </a:tr>
            </a:tbl>
          </a:graphicData>
        </a:graphic>
      </p:graphicFrame>
    </p:spTree>
    <p:extLst>
      <p:ext uri="{BB962C8B-B14F-4D97-AF65-F5344CB8AC3E}">
        <p14:creationId xmlns:p14="http://schemas.microsoft.com/office/powerpoint/2010/main" val="70575847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reate a headline for this image">
            <a:extLst>
              <a:ext uri="{FF2B5EF4-FFF2-40B4-BE49-F238E27FC236}">
                <a16:creationId xmlns:a16="http://schemas.microsoft.com/office/drawing/2014/main" id="{3EECDDCE-5B4D-4E59-91A1-98647CE4554E}"/>
              </a:ext>
            </a:extLst>
          </p:cNvPr>
          <p:cNvSpPr txBox="1"/>
          <p:nvPr/>
        </p:nvSpPr>
        <p:spPr>
          <a:xfrm>
            <a:off x="258257" y="124681"/>
            <a:ext cx="6341486" cy="361878"/>
          </a:xfrm>
          <a:prstGeom prst="rect">
            <a:avLst/>
          </a:prstGeom>
          <a:solidFill>
            <a:schemeClr val="accent1">
              <a:lumMod val="40000"/>
              <a:lumOff val="60000"/>
            </a:schemeClr>
          </a:solidFill>
          <a:ln w="12700">
            <a:miter lim="400000"/>
          </a:ln>
          <a:extLst>
            <a:ext uri="{C572A759-6A51-4108-AA02-DFA0A04FC94B}">
              <ma14:wrappingTextBoxFlag xmlns:ma14="http://schemas.microsoft.com/office/mac/drawingml/2011/main" xmlns="" val="1"/>
            </a:ext>
          </a:extLst>
        </p:spPr>
        <p:txBody>
          <a:bodyPr wrap="square" lIns="26789" tIns="26789" rIns="26789" bIns="26789" anchor="ctr">
            <a:spAutoFit/>
          </a:bodyPr>
          <a:lstStyle>
            <a:lvl1pPr>
              <a:defRPr sz="3700" b="1"/>
            </a:lvl1pPr>
          </a:lstStyle>
          <a:p>
            <a:r>
              <a:rPr lang="en-GB" sz="2000" b="1" dirty="0"/>
              <a:t>How did we decide how to collect our data?</a:t>
            </a:r>
          </a:p>
        </p:txBody>
      </p:sp>
      <p:sp>
        <p:nvSpPr>
          <p:cNvPr id="4" name="TextBox 3">
            <a:extLst>
              <a:ext uri="{FF2B5EF4-FFF2-40B4-BE49-F238E27FC236}">
                <a16:creationId xmlns:a16="http://schemas.microsoft.com/office/drawing/2014/main" id="{D41A6ADC-2B35-4A73-ECB0-B5F1337C6150}"/>
              </a:ext>
            </a:extLst>
          </p:cNvPr>
          <p:cNvSpPr txBox="1"/>
          <p:nvPr/>
        </p:nvSpPr>
        <p:spPr>
          <a:xfrm>
            <a:off x="256728" y="704528"/>
            <a:ext cx="6325358" cy="300322"/>
          </a:xfrm>
          <a:prstGeom prst="rect">
            <a:avLst/>
          </a:prstGeom>
          <a:solidFill>
            <a:schemeClr val="accent1">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algn="l"/>
            <a:r>
              <a:rPr lang="en-GB" sz="1600" b="1" dirty="0"/>
              <a:t>Define the 4 types of data. </a:t>
            </a:r>
          </a:p>
        </p:txBody>
      </p:sp>
      <p:sp>
        <p:nvSpPr>
          <p:cNvPr id="6" name="Content Placeholder 2">
            <a:extLst>
              <a:ext uri="{FF2B5EF4-FFF2-40B4-BE49-F238E27FC236}">
                <a16:creationId xmlns:a16="http://schemas.microsoft.com/office/drawing/2014/main" id="{0A68F28D-A507-3169-9337-898C42CE0B97}"/>
              </a:ext>
            </a:extLst>
          </p:cNvPr>
          <p:cNvSpPr txBox="1">
            <a:spLocks/>
          </p:cNvSpPr>
          <p:nvPr/>
        </p:nvSpPr>
        <p:spPr>
          <a:xfrm>
            <a:off x="266321" y="1202906"/>
            <a:ext cx="6325358" cy="3370142"/>
          </a:xfrm>
          <a:prstGeom prst="rect">
            <a:avLst/>
          </a:prstGeom>
          <a:noFill/>
          <a:ln w="9525" cap="flat" cmpd="sng" algn="ctr">
            <a:noFill/>
            <a:prstDash val="solid"/>
            <a:miter lim="400000"/>
          </a:ln>
          <a:extLst>
            <a:ext uri="{C572A759-6A51-4108-AA02-DFA0A04FC94B}">
              <ma14:wrappingTextBoxFlag xmlns="" xmlns:ma14="http://schemas.microsoft.com/office/mac/drawingml/2011/main" val="1"/>
            </a:ext>
          </a:extLst>
        </p:spPr>
        <p:style>
          <a:lnRef idx="1">
            <a:schemeClr val="accent4"/>
          </a:lnRef>
          <a:fillRef idx="2">
            <a:schemeClr val="accent4"/>
          </a:fillRef>
          <a:effectRef idx="1">
            <a:schemeClr val="accent4"/>
          </a:effectRef>
          <a:fontRef idx="minor">
            <a:schemeClr val="dk1"/>
          </a:fontRef>
        </p:style>
        <p:txBody>
          <a:bodyPr lIns="35717" tIns="35717" rIns="35717" bIns="35717" anchor="t">
            <a:noAutofit/>
          </a:bodyPr>
          <a:lstStyle>
            <a:lvl1pPr marL="312528" marR="0" indent="-312528" algn="l" defTabSz="410751" rtl="0" latinLnBrk="0">
              <a:lnSpc>
                <a:spcPct val="100000"/>
              </a:lnSpc>
              <a:spcBef>
                <a:spcPts val="2953"/>
              </a:spcBef>
              <a:spcAft>
                <a:spcPts val="0"/>
              </a:spcAft>
              <a:buClrTx/>
              <a:buSzPct val="145000"/>
              <a:buFontTx/>
              <a:buChar char="•"/>
              <a:tabLst/>
              <a:defRPr sz="2200" b="0" i="0" u="none" strike="noStrike" cap="none" spc="0" baseline="0">
                <a:ln>
                  <a:noFill/>
                </a:ln>
                <a:solidFill>
                  <a:schemeClr val="dk1"/>
                </a:solidFill>
                <a:uFillTx/>
                <a:latin typeface="+mn-lt"/>
                <a:ea typeface="+mn-ea"/>
                <a:cs typeface="+mn-cs"/>
                <a:sym typeface="Helvetica Neue"/>
              </a:defRPr>
            </a:lvl1pPr>
            <a:lvl2pPr marL="625056" marR="0" indent="-312528" algn="l" defTabSz="410751" rtl="0" latinLnBrk="0">
              <a:lnSpc>
                <a:spcPct val="100000"/>
              </a:lnSpc>
              <a:spcBef>
                <a:spcPts val="2953"/>
              </a:spcBef>
              <a:spcAft>
                <a:spcPts val="0"/>
              </a:spcAft>
              <a:buClrTx/>
              <a:buSzPct val="145000"/>
              <a:buFontTx/>
              <a:buChar char="•"/>
              <a:tabLst/>
              <a:defRPr sz="2200" b="0" i="0" u="none" strike="noStrike" cap="none" spc="0" baseline="0">
                <a:ln>
                  <a:noFill/>
                </a:ln>
                <a:solidFill>
                  <a:schemeClr val="dk1"/>
                </a:solidFill>
                <a:uFillTx/>
                <a:latin typeface="+mn-lt"/>
                <a:ea typeface="+mn-ea"/>
                <a:cs typeface="+mn-cs"/>
                <a:sym typeface="Helvetica Neue"/>
              </a:defRPr>
            </a:lvl2pPr>
            <a:lvl3pPr marL="937584" marR="0" indent="-312528" algn="l" defTabSz="410751" rtl="0" latinLnBrk="0">
              <a:lnSpc>
                <a:spcPct val="100000"/>
              </a:lnSpc>
              <a:spcBef>
                <a:spcPts val="2953"/>
              </a:spcBef>
              <a:spcAft>
                <a:spcPts val="0"/>
              </a:spcAft>
              <a:buClrTx/>
              <a:buSzPct val="145000"/>
              <a:buFontTx/>
              <a:buChar char="•"/>
              <a:tabLst/>
              <a:defRPr sz="2200" b="0" i="0" u="none" strike="noStrike" cap="none" spc="0" baseline="0">
                <a:ln>
                  <a:noFill/>
                </a:ln>
                <a:solidFill>
                  <a:schemeClr val="dk1"/>
                </a:solidFill>
                <a:uFillTx/>
                <a:latin typeface="+mn-lt"/>
                <a:ea typeface="+mn-ea"/>
                <a:cs typeface="+mn-cs"/>
                <a:sym typeface="Helvetica Neue"/>
              </a:defRPr>
            </a:lvl3pPr>
            <a:lvl4pPr marL="1250112" marR="0" indent="-312528" algn="l" defTabSz="410751" rtl="0" latinLnBrk="0">
              <a:lnSpc>
                <a:spcPct val="100000"/>
              </a:lnSpc>
              <a:spcBef>
                <a:spcPts val="2953"/>
              </a:spcBef>
              <a:spcAft>
                <a:spcPts val="0"/>
              </a:spcAft>
              <a:buClrTx/>
              <a:buSzPct val="145000"/>
              <a:buFontTx/>
              <a:buChar char="•"/>
              <a:tabLst/>
              <a:defRPr sz="2200" b="0" i="0" u="none" strike="noStrike" cap="none" spc="0" baseline="0">
                <a:ln>
                  <a:noFill/>
                </a:ln>
                <a:solidFill>
                  <a:schemeClr val="dk1"/>
                </a:solidFill>
                <a:uFillTx/>
                <a:latin typeface="+mn-lt"/>
                <a:ea typeface="+mn-ea"/>
                <a:cs typeface="+mn-cs"/>
                <a:sym typeface="Helvetica Neue"/>
              </a:defRPr>
            </a:lvl4pPr>
            <a:lvl5pPr marL="1562640" marR="0" indent="-312528" algn="l" defTabSz="410751" rtl="0" latinLnBrk="0">
              <a:lnSpc>
                <a:spcPct val="100000"/>
              </a:lnSpc>
              <a:spcBef>
                <a:spcPts val="2953"/>
              </a:spcBef>
              <a:spcAft>
                <a:spcPts val="0"/>
              </a:spcAft>
              <a:buClrTx/>
              <a:buSzPct val="145000"/>
              <a:buFontTx/>
              <a:buChar char="•"/>
              <a:tabLst/>
              <a:defRPr sz="2200" b="0" i="0" u="none" strike="noStrike" cap="none" spc="0" baseline="0">
                <a:ln>
                  <a:noFill/>
                </a:ln>
                <a:solidFill>
                  <a:schemeClr val="dk1"/>
                </a:solidFill>
                <a:uFillTx/>
                <a:latin typeface="+mn-lt"/>
                <a:ea typeface="+mn-ea"/>
                <a:cs typeface="+mn-cs"/>
                <a:sym typeface="Helvetica Neue"/>
              </a:defRPr>
            </a:lvl5pPr>
            <a:lvl6pPr marL="1875168" marR="0" indent="-312528" algn="l" defTabSz="410751" rtl="0" latinLnBrk="0">
              <a:lnSpc>
                <a:spcPct val="100000"/>
              </a:lnSpc>
              <a:spcBef>
                <a:spcPts val="2953"/>
              </a:spcBef>
              <a:spcAft>
                <a:spcPts val="0"/>
              </a:spcAft>
              <a:buClrTx/>
              <a:buSzPct val="145000"/>
              <a:buFontTx/>
              <a:buChar char="•"/>
              <a:tabLst/>
              <a:defRPr sz="2200" b="0" i="0" u="none" strike="noStrike" cap="none" spc="0" baseline="0">
                <a:ln>
                  <a:noFill/>
                </a:ln>
                <a:solidFill>
                  <a:schemeClr val="dk1"/>
                </a:solidFill>
                <a:uFillTx/>
                <a:latin typeface="+mn-lt"/>
                <a:ea typeface="+mn-ea"/>
                <a:cs typeface="+mn-cs"/>
                <a:sym typeface="Helvetica Neue"/>
              </a:defRPr>
            </a:lvl6pPr>
            <a:lvl7pPr marL="2187696" marR="0" indent="-312528" algn="l" defTabSz="410751" rtl="0" latinLnBrk="0">
              <a:lnSpc>
                <a:spcPct val="100000"/>
              </a:lnSpc>
              <a:spcBef>
                <a:spcPts val="2953"/>
              </a:spcBef>
              <a:spcAft>
                <a:spcPts val="0"/>
              </a:spcAft>
              <a:buClrTx/>
              <a:buSzPct val="145000"/>
              <a:buFontTx/>
              <a:buChar char="•"/>
              <a:tabLst/>
              <a:defRPr sz="2200" b="0" i="0" u="none" strike="noStrike" cap="none" spc="0" baseline="0">
                <a:ln>
                  <a:noFill/>
                </a:ln>
                <a:solidFill>
                  <a:schemeClr val="dk1"/>
                </a:solidFill>
                <a:uFillTx/>
                <a:latin typeface="+mn-lt"/>
                <a:ea typeface="+mn-ea"/>
                <a:cs typeface="+mn-cs"/>
                <a:sym typeface="Helvetica Neue"/>
              </a:defRPr>
            </a:lvl7pPr>
            <a:lvl8pPr marL="2500224" marR="0" indent="-312528" algn="l" defTabSz="410751" rtl="0" latinLnBrk="0">
              <a:lnSpc>
                <a:spcPct val="100000"/>
              </a:lnSpc>
              <a:spcBef>
                <a:spcPts val="2953"/>
              </a:spcBef>
              <a:spcAft>
                <a:spcPts val="0"/>
              </a:spcAft>
              <a:buClrTx/>
              <a:buSzPct val="145000"/>
              <a:buFontTx/>
              <a:buChar char="•"/>
              <a:tabLst/>
              <a:defRPr sz="2200" b="0" i="0" u="none" strike="noStrike" cap="none" spc="0" baseline="0">
                <a:ln>
                  <a:noFill/>
                </a:ln>
                <a:solidFill>
                  <a:schemeClr val="dk1"/>
                </a:solidFill>
                <a:uFillTx/>
                <a:latin typeface="+mn-lt"/>
                <a:ea typeface="+mn-ea"/>
                <a:cs typeface="+mn-cs"/>
                <a:sym typeface="Helvetica Neue"/>
              </a:defRPr>
            </a:lvl8pPr>
            <a:lvl9pPr marL="2812752" marR="0" indent="-312528" algn="l" defTabSz="410751" rtl="0" latinLnBrk="0">
              <a:lnSpc>
                <a:spcPct val="100000"/>
              </a:lnSpc>
              <a:spcBef>
                <a:spcPts val="2953"/>
              </a:spcBef>
              <a:spcAft>
                <a:spcPts val="0"/>
              </a:spcAft>
              <a:buClrTx/>
              <a:buSzPct val="145000"/>
              <a:buFontTx/>
              <a:buChar char="•"/>
              <a:tabLst/>
              <a:defRPr sz="2200" b="0" i="0" u="none" strike="noStrike" cap="none" spc="0" baseline="0">
                <a:ln>
                  <a:noFill/>
                </a:ln>
                <a:solidFill>
                  <a:schemeClr val="dk1"/>
                </a:solidFill>
                <a:uFillTx/>
                <a:latin typeface="+mn-lt"/>
                <a:ea typeface="+mn-ea"/>
                <a:cs typeface="+mn-cs"/>
                <a:sym typeface="Helvetica Neue"/>
              </a:defRPr>
            </a:lvl9pPr>
          </a:lstStyle>
          <a:p>
            <a:pPr marL="0" indent="0">
              <a:buClr>
                <a:srgbClr val="000000"/>
              </a:buClr>
              <a:buSzPct val="45833"/>
              <a:buNone/>
            </a:pPr>
            <a:r>
              <a:rPr lang="en" sz="1600" b="1" dirty="0">
                <a:solidFill>
                  <a:schemeClr val="tx1"/>
                </a:solidFill>
                <a:ea typeface="Calibri"/>
                <a:cs typeface="Calibri"/>
                <a:sym typeface="Calibri"/>
              </a:rPr>
              <a:t>Primary data: ___________________________________________ _______________________________________________________</a:t>
            </a:r>
          </a:p>
          <a:p>
            <a:pPr marL="0" indent="0">
              <a:buClr>
                <a:srgbClr val="000000"/>
              </a:buClr>
              <a:buSzPct val="45833"/>
              <a:buNone/>
            </a:pPr>
            <a:r>
              <a:rPr lang="en" sz="1600" b="1" dirty="0">
                <a:solidFill>
                  <a:schemeClr val="tx1"/>
                </a:solidFill>
                <a:ea typeface="Calibri"/>
                <a:cs typeface="Calibri"/>
                <a:sym typeface="Calibri"/>
              </a:rPr>
              <a:t>Secondary data: ________________________________________ _______________________________________________________</a:t>
            </a:r>
          </a:p>
          <a:p>
            <a:pPr marL="0" indent="0">
              <a:buClr>
                <a:srgbClr val="000000"/>
              </a:buClr>
              <a:buSzPct val="45833"/>
              <a:buNone/>
            </a:pPr>
            <a:r>
              <a:rPr lang="en" sz="1600" b="1" dirty="0">
                <a:solidFill>
                  <a:schemeClr val="tx1"/>
                </a:solidFill>
                <a:ea typeface="Calibri"/>
                <a:cs typeface="Calibri"/>
                <a:sym typeface="Calibri"/>
              </a:rPr>
              <a:t>Qualitative data: ________________________________________ _______________________________________________________</a:t>
            </a:r>
          </a:p>
          <a:p>
            <a:pPr marL="0" indent="0">
              <a:buClr>
                <a:srgbClr val="000000"/>
              </a:buClr>
              <a:buSzPct val="45833"/>
              <a:buNone/>
            </a:pPr>
            <a:r>
              <a:rPr lang="en" sz="1600" b="1" dirty="0">
                <a:solidFill>
                  <a:schemeClr val="tx1"/>
                </a:solidFill>
                <a:ea typeface="Calibri"/>
                <a:cs typeface="Calibri"/>
                <a:sym typeface="Calibri"/>
              </a:rPr>
              <a:t>Quantitative data: _______________________________________ _______________________________________________________</a:t>
            </a:r>
          </a:p>
          <a:p>
            <a:pPr marL="0" indent="0">
              <a:buClr>
                <a:srgbClr val="000000"/>
              </a:buClr>
              <a:buSzPct val="45833"/>
              <a:buNone/>
            </a:pPr>
            <a:endParaRPr lang="en" sz="1600" b="1" dirty="0">
              <a:solidFill>
                <a:schemeClr val="tx1"/>
              </a:solidFill>
              <a:ea typeface="Calibri"/>
              <a:cs typeface="Calibri"/>
              <a:sym typeface="Calibri"/>
            </a:endParaRPr>
          </a:p>
          <a:p>
            <a:pPr marL="0" indent="0">
              <a:buClr>
                <a:srgbClr val="000000"/>
              </a:buClr>
              <a:buSzPct val="45833"/>
              <a:buNone/>
            </a:pPr>
            <a:endParaRPr lang="en" sz="1600" b="1" dirty="0">
              <a:solidFill>
                <a:schemeClr val="tx1"/>
              </a:solidFill>
              <a:ea typeface="Calibri"/>
              <a:cs typeface="Calibri"/>
              <a:sym typeface="Calibri"/>
            </a:endParaRPr>
          </a:p>
        </p:txBody>
      </p:sp>
      <p:sp>
        <p:nvSpPr>
          <p:cNvPr id="7" name="TextBox 6">
            <a:extLst>
              <a:ext uri="{FF2B5EF4-FFF2-40B4-BE49-F238E27FC236}">
                <a16:creationId xmlns:a16="http://schemas.microsoft.com/office/drawing/2014/main" id="{A7492BED-B806-9B1A-4418-6E58077D86E5}"/>
              </a:ext>
            </a:extLst>
          </p:cNvPr>
          <p:cNvSpPr txBox="1"/>
          <p:nvPr/>
        </p:nvSpPr>
        <p:spPr>
          <a:xfrm>
            <a:off x="239061" y="4525036"/>
            <a:ext cx="6325358" cy="300322"/>
          </a:xfrm>
          <a:prstGeom prst="rect">
            <a:avLst/>
          </a:prstGeom>
          <a:solidFill>
            <a:schemeClr val="accent1">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algn="l"/>
            <a:r>
              <a:rPr lang="en-GB" sz="1600" b="1" dirty="0"/>
              <a:t>Define the 4 types of sampling. </a:t>
            </a:r>
          </a:p>
        </p:txBody>
      </p:sp>
      <p:sp>
        <p:nvSpPr>
          <p:cNvPr id="9" name="Content Placeholder 2">
            <a:extLst>
              <a:ext uri="{FF2B5EF4-FFF2-40B4-BE49-F238E27FC236}">
                <a16:creationId xmlns:a16="http://schemas.microsoft.com/office/drawing/2014/main" id="{DF50DE75-B1CB-3F00-C4AC-9979E84E3FCC}"/>
              </a:ext>
            </a:extLst>
          </p:cNvPr>
          <p:cNvSpPr txBox="1">
            <a:spLocks/>
          </p:cNvSpPr>
          <p:nvPr/>
        </p:nvSpPr>
        <p:spPr>
          <a:xfrm>
            <a:off x="248654" y="5023414"/>
            <a:ext cx="6325358" cy="3370142"/>
          </a:xfrm>
          <a:prstGeom prst="rect">
            <a:avLst/>
          </a:prstGeom>
          <a:noFill/>
          <a:ln w="9525" cap="flat" cmpd="sng" algn="ctr">
            <a:noFill/>
            <a:prstDash val="solid"/>
            <a:miter lim="400000"/>
          </a:ln>
          <a:extLst>
            <a:ext uri="{C572A759-6A51-4108-AA02-DFA0A04FC94B}">
              <ma14:wrappingTextBoxFlag xmlns="" xmlns:ma14="http://schemas.microsoft.com/office/mac/drawingml/2011/main" val="1"/>
            </a:ext>
          </a:extLst>
        </p:spPr>
        <p:style>
          <a:lnRef idx="1">
            <a:schemeClr val="accent4"/>
          </a:lnRef>
          <a:fillRef idx="2">
            <a:schemeClr val="accent4"/>
          </a:fillRef>
          <a:effectRef idx="1">
            <a:schemeClr val="accent4"/>
          </a:effectRef>
          <a:fontRef idx="minor">
            <a:schemeClr val="dk1"/>
          </a:fontRef>
        </p:style>
        <p:txBody>
          <a:bodyPr lIns="35717" tIns="35717" rIns="35717" bIns="35717" anchor="t">
            <a:noAutofit/>
          </a:bodyPr>
          <a:lstStyle>
            <a:lvl1pPr marL="312528" marR="0" indent="-312528" algn="l" defTabSz="410751" rtl="0" latinLnBrk="0">
              <a:lnSpc>
                <a:spcPct val="100000"/>
              </a:lnSpc>
              <a:spcBef>
                <a:spcPts val="2953"/>
              </a:spcBef>
              <a:spcAft>
                <a:spcPts val="0"/>
              </a:spcAft>
              <a:buClrTx/>
              <a:buSzPct val="145000"/>
              <a:buFontTx/>
              <a:buChar char="•"/>
              <a:tabLst/>
              <a:defRPr sz="2200" b="0" i="0" u="none" strike="noStrike" cap="none" spc="0" baseline="0">
                <a:ln>
                  <a:noFill/>
                </a:ln>
                <a:solidFill>
                  <a:schemeClr val="dk1"/>
                </a:solidFill>
                <a:uFillTx/>
                <a:latin typeface="+mn-lt"/>
                <a:ea typeface="+mn-ea"/>
                <a:cs typeface="+mn-cs"/>
                <a:sym typeface="Helvetica Neue"/>
              </a:defRPr>
            </a:lvl1pPr>
            <a:lvl2pPr marL="625056" marR="0" indent="-312528" algn="l" defTabSz="410751" rtl="0" latinLnBrk="0">
              <a:lnSpc>
                <a:spcPct val="100000"/>
              </a:lnSpc>
              <a:spcBef>
                <a:spcPts val="2953"/>
              </a:spcBef>
              <a:spcAft>
                <a:spcPts val="0"/>
              </a:spcAft>
              <a:buClrTx/>
              <a:buSzPct val="145000"/>
              <a:buFontTx/>
              <a:buChar char="•"/>
              <a:tabLst/>
              <a:defRPr sz="2200" b="0" i="0" u="none" strike="noStrike" cap="none" spc="0" baseline="0">
                <a:ln>
                  <a:noFill/>
                </a:ln>
                <a:solidFill>
                  <a:schemeClr val="dk1"/>
                </a:solidFill>
                <a:uFillTx/>
                <a:latin typeface="+mn-lt"/>
                <a:ea typeface="+mn-ea"/>
                <a:cs typeface="+mn-cs"/>
                <a:sym typeface="Helvetica Neue"/>
              </a:defRPr>
            </a:lvl2pPr>
            <a:lvl3pPr marL="937584" marR="0" indent="-312528" algn="l" defTabSz="410751" rtl="0" latinLnBrk="0">
              <a:lnSpc>
                <a:spcPct val="100000"/>
              </a:lnSpc>
              <a:spcBef>
                <a:spcPts val="2953"/>
              </a:spcBef>
              <a:spcAft>
                <a:spcPts val="0"/>
              </a:spcAft>
              <a:buClrTx/>
              <a:buSzPct val="145000"/>
              <a:buFontTx/>
              <a:buChar char="•"/>
              <a:tabLst/>
              <a:defRPr sz="2200" b="0" i="0" u="none" strike="noStrike" cap="none" spc="0" baseline="0">
                <a:ln>
                  <a:noFill/>
                </a:ln>
                <a:solidFill>
                  <a:schemeClr val="dk1"/>
                </a:solidFill>
                <a:uFillTx/>
                <a:latin typeface="+mn-lt"/>
                <a:ea typeface="+mn-ea"/>
                <a:cs typeface="+mn-cs"/>
                <a:sym typeface="Helvetica Neue"/>
              </a:defRPr>
            </a:lvl3pPr>
            <a:lvl4pPr marL="1250112" marR="0" indent="-312528" algn="l" defTabSz="410751" rtl="0" latinLnBrk="0">
              <a:lnSpc>
                <a:spcPct val="100000"/>
              </a:lnSpc>
              <a:spcBef>
                <a:spcPts val="2953"/>
              </a:spcBef>
              <a:spcAft>
                <a:spcPts val="0"/>
              </a:spcAft>
              <a:buClrTx/>
              <a:buSzPct val="145000"/>
              <a:buFontTx/>
              <a:buChar char="•"/>
              <a:tabLst/>
              <a:defRPr sz="2200" b="0" i="0" u="none" strike="noStrike" cap="none" spc="0" baseline="0">
                <a:ln>
                  <a:noFill/>
                </a:ln>
                <a:solidFill>
                  <a:schemeClr val="dk1"/>
                </a:solidFill>
                <a:uFillTx/>
                <a:latin typeface="+mn-lt"/>
                <a:ea typeface="+mn-ea"/>
                <a:cs typeface="+mn-cs"/>
                <a:sym typeface="Helvetica Neue"/>
              </a:defRPr>
            </a:lvl4pPr>
            <a:lvl5pPr marL="1562640" marR="0" indent="-312528" algn="l" defTabSz="410751" rtl="0" latinLnBrk="0">
              <a:lnSpc>
                <a:spcPct val="100000"/>
              </a:lnSpc>
              <a:spcBef>
                <a:spcPts val="2953"/>
              </a:spcBef>
              <a:spcAft>
                <a:spcPts val="0"/>
              </a:spcAft>
              <a:buClrTx/>
              <a:buSzPct val="145000"/>
              <a:buFontTx/>
              <a:buChar char="•"/>
              <a:tabLst/>
              <a:defRPr sz="2200" b="0" i="0" u="none" strike="noStrike" cap="none" spc="0" baseline="0">
                <a:ln>
                  <a:noFill/>
                </a:ln>
                <a:solidFill>
                  <a:schemeClr val="dk1"/>
                </a:solidFill>
                <a:uFillTx/>
                <a:latin typeface="+mn-lt"/>
                <a:ea typeface="+mn-ea"/>
                <a:cs typeface="+mn-cs"/>
                <a:sym typeface="Helvetica Neue"/>
              </a:defRPr>
            </a:lvl5pPr>
            <a:lvl6pPr marL="1875168" marR="0" indent="-312528" algn="l" defTabSz="410751" rtl="0" latinLnBrk="0">
              <a:lnSpc>
                <a:spcPct val="100000"/>
              </a:lnSpc>
              <a:spcBef>
                <a:spcPts val="2953"/>
              </a:spcBef>
              <a:spcAft>
                <a:spcPts val="0"/>
              </a:spcAft>
              <a:buClrTx/>
              <a:buSzPct val="145000"/>
              <a:buFontTx/>
              <a:buChar char="•"/>
              <a:tabLst/>
              <a:defRPr sz="2200" b="0" i="0" u="none" strike="noStrike" cap="none" spc="0" baseline="0">
                <a:ln>
                  <a:noFill/>
                </a:ln>
                <a:solidFill>
                  <a:schemeClr val="dk1"/>
                </a:solidFill>
                <a:uFillTx/>
                <a:latin typeface="+mn-lt"/>
                <a:ea typeface="+mn-ea"/>
                <a:cs typeface="+mn-cs"/>
                <a:sym typeface="Helvetica Neue"/>
              </a:defRPr>
            </a:lvl6pPr>
            <a:lvl7pPr marL="2187696" marR="0" indent="-312528" algn="l" defTabSz="410751" rtl="0" latinLnBrk="0">
              <a:lnSpc>
                <a:spcPct val="100000"/>
              </a:lnSpc>
              <a:spcBef>
                <a:spcPts val="2953"/>
              </a:spcBef>
              <a:spcAft>
                <a:spcPts val="0"/>
              </a:spcAft>
              <a:buClrTx/>
              <a:buSzPct val="145000"/>
              <a:buFontTx/>
              <a:buChar char="•"/>
              <a:tabLst/>
              <a:defRPr sz="2200" b="0" i="0" u="none" strike="noStrike" cap="none" spc="0" baseline="0">
                <a:ln>
                  <a:noFill/>
                </a:ln>
                <a:solidFill>
                  <a:schemeClr val="dk1"/>
                </a:solidFill>
                <a:uFillTx/>
                <a:latin typeface="+mn-lt"/>
                <a:ea typeface="+mn-ea"/>
                <a:cs typeface="+mn-cs"/>
                <a:sym typeface="Helvetica Neue"/>
              </a:defRPr>
            </a:lvl7pPr>
            <a:lvl8pPr marL="2500224" marR="0" indent="-312528" algn="l" defTabSz="410751" rtl="0" latinLnBrk="0">
              <a:lnSpc>
                <a:spcPct val="100000"/>
              </a:lnSpc>
              <a:spcBef>
                <a:spcPts val="2953"/>
              </a:spcBef>
              <a:spcAft>
                <a:spcPts val="0"/>
              </a:spcAft>
              <a:buClrTx/>
              <a:buSzPct val="145000"/>
              <a:buFontTx/>
              <a:buChar char="•"/>
              <a:tabLst/>
              <a:defRPr sz="2200" b="0" i="0" u="none" strike="noStrike" cap="none" spc="0" baseline="0">
                <a:ln>
                  <a:noFill/>
                </a:ln>
                <a:solidFill>
                  <a:schemeClr val="dk1"/>
                </a:solidFill>
                <a:uFillTx/>
                <a:latin typeface="+mn-lt"/>
                <a:ea typeface="+mn-ea"/>
                <a:cs typeface="+mn-cs"/>
                <a:sym typeface="Helvetica Neue"/>
              </a:defRPr>
            </a:lvl8pPr>
            <a:lvl9pPr marL="2812752" marR="0" indent="-312528" algn="l" defTabSz="410751" rtl="0" latinLnBrk="0">
              <a:lnSpc>
                <a:spcPct val="100000"/>
              </a:lnSpc>
              <a:spcBef>
                <a:spcPts val="2953"/>
              </a:spcBef>
              <a:spcAft>
                <a:spcPts val="0"/>
              </a:spcAft>
              <a:buClrTx/>
              <a:buSzPct val="145000"/>
              <a:buFontTx/>
              <a:buChar char="•"/>
              <a:tabLst/>
              <a:defRPr sz="2200" b="0" i="0" u="none" strike="noStrike" cap="none" spc="0" baseline="0">
                <a:ln>
                  <a:noFill/>
                </a:ln>
                <a:solidFill>
                  <a:schemeClr val="dk1"/>
                </a:solidFill>
                <a:uFillTx/>
                <a:latin typeface="+mn-lt"/>
                <a:ea typeface="+mn-ea"/>
                <a:cs typeface="+mn-cs"/>
                <a:sym typeface="Helvetica Neue"/>
              </a:defRPr>
            </a:lvl9pPr>
          </a:lstStyle>
          <a:p>
            <a:pPr marL="0" indent="0">
              <a:buClr>
                <a:srgbClr val="000000"/>
              </a:buClr>
              <a:buSzPct val="45833"/>
              <a:buNone/>
            </a:pPr>
            <a:r>
              <a:rPr lang="en" sz="1600" b="1" dirty="0">
                <a:solidFill>
                  <a:schemeClr val="tx1"/>
                </a:solidFill>
                <a:ea typeface="Calibri"/>
                <a:cs typeface="Calibri"/>
                <a:sym typeface="Calibri"/>
              </a:rPr>
              <a:t>Random: _______________________________________________ _______________________________________________________</a:t>
            </a:r>
          </a:p>
          <a:p>
            <a:pPr marL="0" indent="0">
              <a:buClr>
                <a:srgbClr val="000000"/>
              </a:buClr>
              <a:buSzPct val="45833"/>
              <a:buNone/>
            </a:pPr>
            <a:r>
              <a:rPr lang="en" sz="1600" b="1" dirty="0">
                <a:solidFill>
                  <a:schemeClr val="tx1"/>
                </a:solidFill>
                <a:ea typeface="Calibri"/>
                <a:cs typeface="Calibri"/>
                <a:sym typeface="Calibri"/>
              </a:rPr>
              <a:t>Systematic: ____________________________________________ _______________________________________________________</a:t>
            </a:r>
          </a:p>
          <a:p>
            <a:pPr marL="0" indent="0">
              <a:buClr>
                <a:srgbClr val="000000"/>
              </a:buClr>
              <a:buSzPct val="45833"/>
              <a:buNone/>
            </a:pPr>
            <a:r>
              <a:rPr lang="en" sz="1600" b="1" dirty="0">
                <a:solidFill>
                  <a:schemeClr val="tx1"/>
                </a:solidFill>
                <a:ea typeface="Calibri"/>
                <a:cs typeface="Calibri"/>
                <a:sym typeface="Calibri"/>
              </a:rPr>
              <a:t>Stratified: ______________________________________________ _______________________________________________________</a:t>
            </a:r>
          </a:p>
          <a:p>
            <a:pPr marL="0" indent="0">
              <a:buClr>
                <a:srgbClr val="000000"/>
              </a:buClr>
              <a:buSzPct val="45833"/>
              <a:buNone/>
            </a:pPr>
            <a:r>
              <a:rPr lang="en" sz="1600" b="1" dirty="0">
                <a:solidFill>
                  <a:schemeClr val="tx1"/>
                </a:solidFill>
                <a:ea typeface="Calibri"/>
                <a:cs typeface="Calibri"/>
                <a:sym typeface="Calibri"/>
              </a:rPr>
              <a:t>Opportunistic: __________________________________________ _______________________________________________________</a:t>
            </a:r>
          </a:p>
          <a:p>
            <a:pPr marL="0" indent="0">
              <a:buClr>
                <a:srgbClr val="000000"/>
              </a:buClr>
              <a:buSzPct val="45833"/>
              <a:buNone/>
            </a:pPr>
            <a:endParaRPr lang="en" sz="1600" b="1" dirty="0">
              <a:solidFill>
                <a:schemeClr val="tx1"/>
              </a:solidFill>
              <a:ea typeface="Calibri"/>
              <a:cs typeface="Calibri"/>
              <a:sym typeface="Calibri"/>
            </a:endParaRPr>
          </a:p>
          <a:p>
            <a:pPr marL="0" indent="0">
              <a:buClr>
                <a:srgbClr val="000000"/>
              </a:buClr>
              <a:buSzPct val="45833"/>
              <a:buNone/>
            </a:pPr>
            <a:endParaRPr lang="en" sz="1600" b="1" dirty="0">
              <a:solidFill>
                <a:schemeClr val="tx1"/>
              </a:solidFill>
              <a:ea typeface="Calibri"/>
              <a:cs typeface="Calibri"/>
              <a:sym typeface="Calibri"/>
            </a:endParaRPr>
          </a:p>
        </p:txBody>
      </p:sp>
      <p:sp>
        <p:nvSpPr>
          <p:cNvPr id="10" name="TextBox 9">
            <a:extLst>
              <a:ext uri="{FF2B5EF4-FFF2-40B4-BE49-F238E27FC236}">
                <a16:creationId xmlns:a16="http://schemas.microsoft.com/office/drawing/2014/main" id="{024CA5D9-D97F-578D-EEFD-D2BA9B2DDFE1}"/>
              </a:ext>
            </a:extLst>
          </p:cNvPr>
          <p:cNvSpPr txBox="1"/>
          <p:nvPr/>
        </p:nvSpPr>
        <p:spPr>
          <a:xfrm>
            <a:off x="256728" y="8366228"/>
            <a:ext cx="6325358" cy="300322"/>
          </a:xfrm>
          <a:prstGeom prst="rect">
            <a:avLst/>
          </a:prstGeom>
          <a:solidFill>
            <a:schemeClr val="accent1">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algn="l"/>
            <a:r>
              <a:rPr lang="en-GB" sz="1600" b="1" dirty="0"/>
              <a:t>Which of these types of sampling did we use most? Why? </a:t>
            </a:r>
          </a:p>
        </p:txBody>
      </p:sp>
      <p:sp>
        <p:nvSpPr>
          <p:cNvPr id="15" name="Rectangle 14">
            <a:extLst>
              <a:ext uri="{FF2B5EF4-FFF2-40B4-BE49-F238E27FC236}">
                <a16:creationId xmlns:a16="http://schemas.microsoft.com/office/drawing/2014/main" id="{A8EBEFA7-7293-2924-6770-8AE1E5343DFE}"/>
              </a:ext>
            </a:extLst>
          </p:cNvPr>
          <p:cNvSpPr/>
          <p:nvPr/>
        </p:nvSpPr>
        <p:spPr>
          <a:xfrm>
            <a:off x="266321" y="8810995"/>
            <a:ext cx="6341486" cy="830997"/>
          </a:xfrm>
          <a:prstGeom prst="rect">
            <a:avLst/>
          </a:prstGeom>
          <a:ln>
            <a:noFill/>
          </a:ln>
        </p:spPr>
        <p:txBody>
          <a:bodyPr wrap="square">
            <a:spAutoFit/>
          </a:bodyPr>
          <a:lstStyle/>
          <a:p>
            <a:pPr algn="l"/>
            <a:r>
              <a:rPr lang="en-GB" sz="1600" b="1" dirty="0"/>
              <a:t>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679644024"/>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825e902-c6e3-45a4-a1a2-7e23c9adedd4">
      <Terms xmlns="http://schemas.microsoft.com/office/infopath/2007/PartnerControls"/>
    </lcf76f155ced4ddcb4097134ff3c332f>
    <TaxCatchAll xmlns="4730f21c-7ee7-45a8-a3f0-39cf8e6fd1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F40FC4DCA08E84BAD54395ACD77588E" ma:contentTypeVersion="19" ma:contentTypeDescription="Create a new document." ma:contentTypeScope="" ma:versionID="07c8f28c13a376a83a31d29db0173600">
  <xsd:schema xmlns:xsd="http://www.w3.org/2001/XMLSchema" xmlns:xs="http://www.w3.org/2001/XMLSchema" xmlns:p="http://schemas.microsoft.com/office/2006/metadata/properties" xmlns:ns2="b825e902-c6e3-45a4-a1a2-7e23c9adedd4" xmlns:ns3="4730f21c-7ee7-45a8-a3f0-39cf8e6fd1a5" targetNamespace="http://schemas.microsoft.com/office/2006/metadata/properties" ma:root="true" ma:fieldsID="37778cc3961093e82daed7f0a4995d8e" ns2:_="" ns3:_="">
    <xsd:import namespace="b825e902-c6e3-45a4-a1a2-7e23c9adedd4"/>
    <xsd:import namespace="4730f21c-7ee7-45a8-a3f0-39cf8e6fd1a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MediaServiceSearchPropertie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25e902-c6e3-45a4-a1a2-7e23c9adedd4" elementFormDefault="qualified">
    <xsd:import namespace="http://schemas.microsoft.com/office/2006/documentManagement/types"/>
    <xsd:import namespace="http://schemas.microsoft.com/office/infopath/2007/PartnerControls"/>
    <xsd:element name="MediaServiceMetadata" ma:index="5" nillable="true" ma:displayName="MediaServiceMetadata" ma:hidden="true" ma:internalName="MediaServiceMetadata" ma:readOnly="true">
      <xsd:simpleType>
        <xsd:restriction base="dms:Note"/>
      </xsd:simpleType>
    </xsd:element>
    <xsd:element name="MediaServiceFastMetadata" ma:index="6" nillable="true" ma:displayName="MediaServiceFastMetadata" ma:hidden="true" ma:internalName="MediaServiceFastMetadata" ma:readOnly="true">
      <xsd:simpleType>
        <xsd:restriction base="dms:Note"/>
      </xsd:simpleType>
    </xsd:element>
    <xsd:element name="MediaServiceObjectDetectorVersions" ma:index="7"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Location" ma:index="17" nillable="true" ma:displayName="Location" ma:indexed="true" ma:internalName="MediaServiceLocation"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c899dcd-3d9d-4b13-9e95-2b760991102c"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30f21c-7ee7-45a8-a3f0-39cf8e6fd1a5" elementFormDefault="qualified">
    <xsd:import namespace="http://schemas.microsoft.com/office/2006/documentManagement/types"/>
    <xsd:import namespace="http://schemas.microsoft.com/office/infopath/2007/PartnerControls"/>
    <xsd:element name="SharedWithUsers" ma:index="11"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7b5011ea-a1aa-454c-b612-31c3c7a0216d}" ma:internalName="TaxCatchAll" ma:showField="CatchAllData" ma:web="4730f21c-7ee7-45a8-a3f0-39cf8e6fd1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4234BA-C084-4BC5-A216-A33AB6BE54C0}">
  <ds:schemaRefs>
    <ds:schemaRef ds:uri="http://schemas.microsoft.com/sharepoint/v3/contenttype/forms"/>
  </ds:schemaRefs>
</ds:datastoreItem>
</file>

<file path=customXml/itemProps2.xml><?xml version="1.0" encoding="utf-8"?>
<ds:datastoreItem xmlns:ds="http://schemas.openxmlformats.org/officeDocument/2006/customXml" ds:itemID="{8603D482-A561-4731-93BA-0AD224101886}">
  <ds:schemaRefs>
    <ds:schemaRef ds:uri="http://purl.org/dc/terms/"/>
    <ds:schemaRef ds:uri="http://purl.org/dc/dcmitype/"/>
    <ds:schemaRef ds:uri="http://purl.org/dc/elements/1.1/"/>
    <ds:schemaRef ds:uri="8080526d-fd28-4025-9933-5ee2b772bb1f"/>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6CA133B-4B30-462A-8E4D-7B5C15AF04B0}"/>
</file>

<file path=docProps/app.xml><?xml version="1.0" encoding="utf-8"?>
<Properties xmlns="http://schemas.openxmlformats.org/officeDocument/2006/extended-properties" xmlns:vt="http://schemas.openxmlformats.org/officeDocument/2006/docPropsVTypes">
  <TotalTime>987</TotalTime>
  <Words>1570</Words>
  <Application>Microsoft Office PowerPoint</Application>
  <PresentationFormat>A4 Paper (210x297 mm)</PresentationFormat>
  <Paragraphs>176</Paragraphs>
  <Slides>22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Calibri</vt:lpstr>
      <vt:lpstr>Helvetica</vt:lpstr>
      <vt:lpstr>Helvetica Light</vt:lpstr>
      <vt:lpstr>Helvetica Neue</vt:lpstr>
      <vt:lpstr>Helvetica Neue Light</vt:lpstr>
      <vt:lpstr>Helvetica Neue Medium</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Soper, Mr A</dc:creator>
  <cp:lastModifiedBy>Welton, Mr N</cp:lastModifiedBy>
  <cp:revision>239</cp:revision>
  <dcterms:modified xsi:type="dcterms:W3CDTF">2024-06-25T11:06:58Z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0x0101009F40FC4DCA08E84BAD54395ACD77588E</vt:lpwstr>
  </property>
</Properties>
</file>