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03_15E84201.xml" ContentType="application/vnd.ms-powerpoint.comments+xml"/>
  <Override PartName="/ppt/notesSlides/notesSlide3.xml" ContentType="application/vnd.openxmlformats-officedocument.presentationml.notesSlide+xml"/>
  <Override PartName="/ppt/comments/modernComment_104_24EAC148.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6"/>
  </p:notesMasterIdLst>
  <p:handoutMasterIdLst>
    <p:handoutMasterId r:id="rId17"/>
  </p:handoutMasterIdLst>
  <p:sldIdLst>
    <p:sldId id="274" r:id="rId2"/>
    <p:sldId id="259" r:id="rId3"/>
    <p:sldId id="260" r:id="rId4"/>
    <p:sldId id="265" r:id="rId5"/>
    <p:sldId id="261" r:id="rId6"/>
    <p:sldId id="267" r:id="rId7"/>
    <p:sldId id="269" r:id="rId8"/>
    <p:sldId id="277" r:id="rId9"/>
    <p:sldId id="270" r:id="rId10"/>
    <p:sldId id="272" r:id="rId11"/>
    <p:sldId id="279" r:id="rId12"/>
    <p:sldId id="263" r:id="rId13"/>
    <p:sldId id="264" r:id="rId14"/>
    <p:sldId id="268" r:id="rId15"/>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5E61D09-D942-638E-1F94-BF8815D02F58}" name="Brooks, Miss B" initials="BB" userId="S::BBrooks@haz5d.com::531d5e27-c24a-4bee-bbc2-84e89be84e2f" providerId="AD"/>
  <p188:author id="{528E66A1-8BA0-5742-9472-CEAD7CEE211E}" name="Sam Galer" initials="SG" userId="S::sam.galer@brightcarbon.com::53b68852-f3b6-4316-972e-9489b11f65c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4E30"/>
    <a:srgbClr val="784C8D"/>
    <a:srgbClr val="FFFFFF"/>
    <a:srgbClr val="78C8D0"/>
    <a:srgbClr val="B4CC50"/>
    <a:srgbClr val="E19236"/>
    <a:srgbClr val="DA44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4EC47E-68A3-4FDE-B56E-69E056CCC02B}" v="39" dt="2026-10-21T12:08:36.3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0998" autoAdjust="0"/>
  </p:normalViewPr>
  <p:slideViewPr>
    <p:cSldViewPr snapToGrid="0">
      <p:cViewPr varScale="1">
        <p:scale>
          <a:sx n="100" d="100"/>
          <a:sy n="100" d="100"/>
        </p:scale>
        <p:origin x="1710" y="90"/>
      </p:cViewPr>
      <p:guideLst>
        <p:guide orient="horz" pos="2160"/>
        <p:guide pos="3120"/>
      </p:guideLst>
    </p:cSldViewPr>
  </p:slideViewPr>
  <p:notesTextViewPr>
    <p:cViewPr>
      <p:scale>
        <a:sx n="1" d="1"/>
        <a:sy n="1" d="1"/>
      </p:scale>
      <p:origin x="0" y="0"/>
    </p:cViewPr>
  </p:notesTextViewPr>
  <p:notesViewPr>
    <p:cSldViewPr snapToGrid="0" showGuides="1">
      <p:cViewPr varScale="1">
        <p:scale>
          <a:sx n="77" d="100"/>
          <a:sy n="77" d="100"/>
        </p:scale>
        <p:origin x="4068" y="11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thanarajah, Mrs H" userId="a73bed8e-46db-4875-86d3-cf214dc3a92e" providerId="ADAL" clId="{939D367E-6737-412A-AC1D-A6C44EE72354}"/>
    <pc:docChg chg="undo custSel modSld modNotesMaster">
      <pc:chgData name="Mathanarajah, Mrs H" userId="a73bed8e-46db-4875-86d3-cf214dc3a92e" providerId="ADAL" clId="{939D367E-6737-412A-AC1D-A6C44EE72354}" dt="2026-10-21T12:09:12.575" v="521" actId="14100"/>
      <pc:docMkLst>
        <pc:docMk/>
      </pc:docMkLst>
      <pc:sldChg chg="modSp mod modNotes">
        <pc:chgData name="Mathanarajah, Mrs H" userId="a73bed8e-46db-4875-86d3-cf214dc3a92e" providerId="ADAL" clId="{939D367E-6737-412A-AC1D-A6C44EE72354}" dt="2026-10-21T11:39:55.563" v="467" actId="26606"/>
        <pc:sldMkLst>
          <pc:docMk/>
          <pc:sldMk cId="367542785" sldId="259"/>
        </pc:sldMkLst>
        <pc:spChg chg="mod">
          <ac:chgData name="Mathanarajah, Mrs H" userId="a73bed8e-46db-4875-86d3-cf214dc3a92e" providerId="ADAL" clId="{939D367E-6737-412A-AC1D-A6C44EE72354}" dt="2026-10-21T11:39:29.247" v="466" actId="26606"/>
          <ac:spMkLst>
            <pc:docMk/>
            <pc:sldMk cId="367542785" sldId="259"/>
            <ac:spMk id="3" creationId="{0DB6DFDF-1B98-2717-944B-1E73BFA8A3DA}"/>
          </ac:spMkLst>
        </pc:spChg>
        <pc:spChg chg="mod">
          <ac:chgData name="Mathanarajah, Mrs H" userId="a73bed8e-46db-4875-86d3-cf214dc3a92e" providerId="ADAL" clId="{939D367E-6737-412A-AC1D-A6C44EE72354}" dt="2026-10-21T11:34:53.042" v="441" actId="1076"/>
          <ac:spMkLst>
            <pc:docMk/>
            <pc:sldMk cId="367542785" sldId="259"/>
            <ac:spMk id="7" creationId="{5BA96EB3-2E45-5A1C-3DCE-82F382F4E65D}"/>
          </ac:spMkLst>
        </pc:spChg>
        <pc:spChg chg="mod">
          <ac:chgData name="Mathanarajah, Mrs H" userId="a73bed8e-46db-4875-86d3-cf214dc3a92e" providerId="ADAL" clId="{939D367E-6737-412A-AC1D-A6C44EE72354}" dt="2026-10-21T10:48:49.275" v="26"/>
          <ac:spMkLst>
            <pc:docMk/>
            <pc:sldMk cId="367542785" sldId="259"/>
            <ac:spMk id="10" creationId="{9C9D4C16-4BBF-A3CC-F8BA-AF7F33FE6E6B}"/>
          </ac:spMkLst>
        </pc:spChg>
      </pc:sldChg>
      <pc:sldChg chg="modSp mod modCm modNotes">
        <pc:chgData name="Mathanarajah, Mrs H" userId="a73bed8e-46db-4875-86d3-cf214dc3a92e" providerId="ADAL" clId="{939D367E-6737-412A-AC1D-A6C44EE72354}" dt="2026-10-21T11:39:55.563" v="467" actId="26606"/>
        <pc:sldMkLst>
          <pc:docMk/>
          <pc:sldMk cId="619364680" sldId="260"/>
        </pc:sldMkLst>
        <pc:spChg chg="mod">
          <ac:chgData name="Mathanarajah, Mrs H" userId="a73bed8e-46db-4875-86d3-cf214dc3a92e" providerId="ADAL" clId="{939D367E-6737-412A-AC1D-A6C44EE72354}" dt="2026-10-21T11:01:06.810" v="190"/>
          <ac:spMkLst>
            <pc:docMk/>
            <pc:sldMk cId="619364680" sldId="260"/>
            <ac:spMk id="9" creationId="{75DA5715-9E57-61CA-D9AA-5506CF2A13AF}"/>
          </ac:spMkLst>
        </pc:spChg>
        <pc:spChg chg="mod">
          <ac:chgData name="Mathanarajah, Mrs H" userId="a73bed8e-46db-4875-86d3-cf214dc3a92e" providerId="ADAL" clId="{939D367E-6737-412A-AC1D-A6C44EE72354}" dt="2026-10-21T11:02:36.995" v="192" actId="20577"/>
          <ac:spMkLst>
            <pc:docMk/>
            <pc:sldMk cId="619364680" sldId="260"/>
            <ac:spMk id="30" creationId="{DF52C1FE-0573-0A33-3717-3DB1516925FD}"/>
          </ac:spMkLst>
        </pc:spChg>
        <pc:extLst>
          <p:ext xmlns:p="http://schemas.openxmlformats.org/presentationml/2006/main" uri="{D6D511B9-2390-475A-947B-AFAB55BFBCF1}">
            <pc226:cmChg xmlns:pc226="http://schemas.microsoft.com/office/powerpoint/2022/06/main/command" chg="mod">
              <pc226:chgData name="Mathanarajah, Mrs H" userId="a73bed8e-46db-4875-86d3-cf214dc3a92e" providerId="ADAL" clId="{939D367E-6737-412A-AC1D-A6C44EE72354}" dt="2026-10-21T11:02:36.399" v="191" actId="20577"/>
              <pc2:cmMkLst xmlns:pc2="http://schemas.microsoft.com/office/powerpoint/2019/9/main/command">
                <pc:docMk/>
                <pc:sldMk cId="619364680" sldId="260"/>
                <pc2:cmMk id="{D2BCF2EE-7742-478D-834E-F206C9877E40}"/>
              </pc2:cmMkLst>
            </pc226:cmChg>
          </p:ext>
        </pc:extLst>
      </pc:sldChg>
      <pc:sldChg chg="modSp mod modNotes">
        <pc:chgData name="Mathanarajah, Mrs H" userId="a73bed8e-46db-4875-86d3-cf214dc3a92e" providerId="ADAL" clId="{939D367E-6737-412A-AC1D-A6C44EE72354}" dt="2026-10-21T11:39:55.563" v="467" actId="26606"/>
        <pc:sldMkLst>
          <pc:docMk/>
          <pc:sldMk cId="2471056780" sldId="261"/>
        </pc:sldMkLst>
        <pc:spChg chg="mod">
          <ac:chgData name="Mathanarajah, Mrs H" userId="a73bed8e-46db-4875-86d3-cf214dc3a92e" providerId="ADAL" clId="{939D367E-6737-412A-AC1D-A6C44EE72354}" dt="2026-10-21T11:33:28.878" v="424"/>
          <ac:spMkLst>
            <pc:docMk/>
            <pc:sldMk cId="2471056780" sldId="261"/>
            <ac:spMk id="9" creationId="{B277E31E-5301-8D01-ED95-1B588255571D}"/>
          </ac:spMkLst>
        </pc:spChg>
        <pc:spChg chg="mod">
          <ac:chgData name="Mathanarajah, Mrs H" userId="a73bed8e-46db-4875-86d3-cf214dc3a92e" providerId="ADAL" clId="{939D367E-6737-412A-AC1D-A6C44EE72354}" dt="2026-10-21T11:35:16.444" v="444" actId="123"/>
          <ac:spMkLst>
            <pc:docMk/>
            <pc:sldMk cId="2471056780" sldId="261"/>
            <ac:spMk id="13" creationId="{C6F1A191-C040-2273-65D1-FC8CDA27CFCA}"/>
          </ac:spMkLst>
        </pc:spChg>
        <pc:spChg chg="mod">
          <ac:chgData name="Mathanarajah, Mrs H" userId="a73bed8e-46db-4875-86d3-cf214dc3a92e" providerId="ADAL" clId="{939D367E-6737-412A-AC1D-A6C44EE72354}" dt="2026-10-21T11:00:14.447" v="170"/>
          <ac:spMkLst>
            <pc:docMk/>
            <pc:sldMk cId="2471056780" sldId="261"/>
            <ac:spMk id="14" creationId="{B4F87205-0F86-25C2-E374-A38CBCA54E3A}"/>
          </ac:spMkLst>
        </pc:spChg>
        <pc:spChg chg="mod">
          <ac:chgData name="Mathanarajah, Mrs H" userId="a73bed8e-46db-4875-86d3-cf214dc3a92e" providerId="ADAL" clId="{939D367E-6737-412A-AC1D-A6C44EE72354}" dt="2026-10-21T11:04:21.119" v="206" actId="20577"/>
          <ac:spMkLst>
            <pc:docMk/>
            <pc:sldMk cId="2471056780" sldId="261"/>
            <ac:spMk id="31" creationId="{482580EC-08CC-9776-0E1A-D58133393BEC}"/>
          </ac:spMkLst>
        </pc:spChg>
      </pc:sldChg>
      <pc:sldChg chg="modSp mod">
        <pc:chgData name="Mathanarajah, Mrs H" userId="a73bed8e-46db-4875-86d3-cf214dc3a92e" providerId="ADAL" clId="{939D367E-6737-412A-AC1D-A6C44EE72354}" dt="2026-10-21T11:40:35.423" v="472" actId="1076"/>
        <pc:sldMkLst>
          <pc:docMk/>
          <pc:sldMk cId="3459741360" sldId="263"/>
        </pc:sldMkLst>
        <pc:spChg chg="mod">
          <ac:chgData name="Mathanarajah, Mrs H" userId="a73bed8e-46db-4875-86d3-cf214dc3a92e" providerId="ADAL" clId="{939D367E-6737-412A-AC1D-A6C44EE72354}" dt="2026-10-21T11:40:35.423" v="472" actId="1076"/>
          <ac:spMkLst>
            <pc:docMk/>
            <pc:sldMk cId="3459741360" sldId="263"/>
            <ac:spMk id="2" creationId="{7B0993C3-102B-D98E-5E64-1F08F84EC433}"/>
          </ac:spMkLst>
        </pc:spChg>
        <pc:spChg chg="mod">
          <ac:chgData name="Mathanarajah, Mrs H" userId="a73bed8e-46db-4875-86d3-cf214dc3a92e" providerId="ADAL" clId="{939D367E-6737-412A-AC1D-A6C44EE72354}" dt="2026-10-21T11:37:26.927" v="462" actId="114"/>
          <ac:spMkLst>
            <pc:docMk/>
            <pc:sldMk cId="3459741360" sldId="263"/>
            <ac:spMk id="4" creationId="{936ADD34-2E4A-6DB9-5053-9A2CBECD88C2}"/>
          </ac:spMkLst>
        </pc:spChg>
      </pc:sldChg>
      <pc:sldChg chg="modSp mod modNotes">
        <pc:chgData name="Mathanarajah, Mrs H" userId="a73bed8e-46db-4875-86d3-cf214dc3a92e" providerId="ADAL" clId="{939D367E-6737-412A-AC1D-A6C44EE72354}" dt="2026-10-21T11:41:53.670" v="485" actId="14100"/>
        <pc:sldMkLst>
          <pc:docMk/>
          <pc:sldMk cId="3134109899" sldId="264"/>
        </pc:sldMkLst>
        <pc:spChg chg="mod">
          <ac:chgData name="Mathanarajah, Mrs H" userId="a73bed8e-46db-4875-86d3-cf214dc3a92e" providerId="ADAL" clId="{939D367E-6737-412A-AC1D-A6C44EE72354}" dt="2026-10-21T11:40:59.028" v="476" actId="123"/>
          <ac:spMkLst>
            <pc:docMk/>
            <pc:sldMk cId="3134109899" sldId="264"/>
            <ac:spMk id="2" creationId="{9ED3AFEE-0C1D-3B2B-7989-7B3A119386B4}"/>
          </ac:spMkLst>
        </pc:spChg>
        <pc:spChg chg="mod">
          <ac:chgData name="Mathanarajah, Mrs H" userId="a73bed8e-46db-4875-86d3-cf214dc3a92e" providerId="ADAL" clId="{939D367E-6737-412A-AC1D-A6C44EE72354}" dt="2026-10-21T11:41:36.211" v="481" actId="14100"/>
          <ac:spMkLst>
            <pc:docMk/>
            <pc:sldMk cId="3134109899" sldId="264"/>
            <ac:spMk id="4" creationId="{F775B970-47C7-C798-A51C-2904456A18AA}"/>
          </ac:spMkLst>
        </pc:spChg>
        <pc:spChg chg="mod">
          <ac:chgData name="Mathanarajah, Mrs H" userId="a73bed8e-46db-4875-86d3-cf214dc3a92e" providerId="ADAL" clId="{939D367E-6737-412A-AC1D-A6C44EE72354}" dt="2026-10-21T11:41:45.294" v="483" actId="14100"/>
          <ac:spMkLst>
            <pc:docMk/>
            <pc:sldMk cId="3134109899" sldId="264"/>
            <ac:spMk id="21" creationId="{911DDEB1-0816-1218-8667-97B1181E94BF}"/>
          </ac:spMkLst>
        </pc:spChg>
        <pc:spChg chg="mod">
          <ac:chgData name="Mathanarajah, Mrs H" userId="a73bed8e-46db-4875-86d3-cf214dc3a92e" providerId="ADAL" clId="{939D367E-6737-412A-AC1D-A6C44EE72354}" dt="2026-10-21T11:41:53.670" v="485" actId="14100"/>
          <ac:spMkLst>
            <pc:docMk/>
            <pc:sldMk cId="3134109899" sldId="264"/>
            <ac:spMk id="26" creationId="{6136DF27-5F9C-3EF8-1D78-42A4133FED77}"/>
          </ac:spMkLst>
        </pc:spChg>
      </pc:sldChg>
      <pc:sldChg chg="addSp delSp modSp mod modNotes">
        <pc:chgData name="Mathanarajah, Mrs H" userId="a73bed8e-46db-4875-86d3-cf214dc3a92e" providerId="ADAL" clId="{939D367E-6737-412A-AC1D-A6C44EE72354}" dt="2026-10-21T11:39:55.563" v="467" actId="26606"/>
        <pc:sldMkLst>
          <pc:docMk/>
          <pc:sldMk cId="1024729028" sldId="265"/>
        </pc:sldMkLst>
        <pc:spChg chg="mod">
          <ac:chgData name="Mathanarajah, Mrs H" userId="a73bed8e-46db-4875-86d3-cf214dc3a92e" providerId="ADAL" clId="{939D367E-6737-412A-AC1D-A6C44EE72354}" dt="2026-10-21T11:01:06.810" v="190"/>
          <ac:spMkLst>
            <pc:docMk/>
            <pc:sldMk cId="1024729028" sldId="265"/>
            <ac:spMk id="6" creationId="{47A92206-8D9B-7E98-6A13-3E77FBD611B1}"/>
          </ac:spMkLst>
        </pc:spChg>
        <pc:spChg chg="add del mod">
          <ac:chgData name="Mathanarajah, Mrs H" userId="a73bed8e-46db-4875-86d3-cf214dc3a92e" providerId="ADAL" clId="{939D367E-6737-412A-AC1D-A6C44EE72354}" dt="2026-10-21T10:58:18.063" v="154" actId="478"/>
          <ac:spMkLst>
            <pc:docMk/>
            <pc:sldMk cId="1024729028" sldId="265"/>
            <ac:spMk id="8" creationId="{59DA0151-3859-30E6-F372-A9457E5F48B9}"/>
          </ac:spMkLst>
        </pc:spChg>
        <pc:spChg chg="add mod">
          <ac:chgData name="Mathanarajah, Mrs H" userId="a73bed8e-46db-4875-86d3-cf214dc3a92e" providerId="ADAL" clId="{939D367E-6737-412A-AC1D-A6C44EE72354}" dt="2026-10-21T10:58:14.674" v="153"/>
          <ac:spMkLst>
            <pc:docMk/>
            <pc:sldMk cId="1024729028" sldId="265"/>
            <ac:spMk id="9" creationId="{3728398E-1386-5D8F-B951-E7696713BB66}"/>
          </ac:spMkLst>
        </pc:spChg>
        <pc:spChg chg="add mod">
          <ac:chgData name="Mathanarajah, Mrs H" userId="a73bed8e-46db-4875-86d3-cf214dc3a92e" providerId="ADAL" clId="{939D367E-6737-412A-AC1D-A6C44EE72354}" dt="2026-10-21T11:02:45.276" v="194" actId="20577"/>
          <ac:spMkLst>
            <pc:docMk/>
            <pc:sldMk cId="1024729028" sldId="265"/>
            <ac:spMk id="10" creationId="{4A5FA812-36F5-985E-0F97-F48F114BDE0E}"/>
          </ac:spMkLst>
        </pc:spChg>
        <pc:spChg chg="del">
          <ac:chgData name="Mathanarajah, Mrs H" userId="a73bed8e-46db-4875-86d3-cf214dc3a92e" providerId="ADAL" clId="{939D367E-6737-412A-AC1D-A6C44EE72354}" dt="2026-10-21T10:57:58.710" v="151" actId="478"/>
          <ac:spMkLst>
            <pc:docMk/>
            <pc:sldMk cId="1024729028" sldId="265"/>
            <ac:spMk id="18" creationId="{3DF9AD74-F091-6690-39AE-0D6F4C9FA959}"/>
          </ac:spMkLst>
        </pc:spChg>
        <pc:picChg chg="add del">
          <ac:chgData name="Mathanarajah, Mrs H" userId="a73bed8e-46db-4875-86d3-cf214dc3a92e" providerId="ADAL" clId="{939D367E-6737-412A-AC1D-A6C44EE72354}" dt="2026-10-21T10:57:47.282" v="150" actId="22"/>
          <ac:picMkLst>
            <pc:docMk/>
            <pc:sldMk cId="1024729028" sldId="265"/>
            <ac:picMk id="4" creationId="{A4834CD7-ACF8-05D2-8031-0CEBB9C5EED1}"/>
          </ac:picMkLst>
        </pc:picChg>
      </pc:sldChg>
      <pc:sldChg chg="modSp mod">
        <pc:chgData name="Mathanarajah, Mrs H" userId="a73bed8e-46db-4875-86d3-cf214dc3a92e" providerId="ADAL" clId="{939D367E-6737-412A-AC1D-A6C44EE72354}" dt="2026-10-21T11:06:36.253" v="219" actId="6549"/>
        <pc:sldMkLst>
          <pc:docMk/>
          <pc:sldMk cId="293819997" sldId="267"/>
        </pc:sldMkLst>
        <pc:spChg chg="mod">
          <ac:chgData name="Mathanarajah, Mrs H" userId="a73bed8e-46db-4875-86d3-cf214dc3a92e" providerId="ADAL" clId="{939D367E-6737-412A-AC1D-A6C44EE72354}" dt="2026-10-21T11:06:36.253" v="219" actId="6549"/>
          <ac:spMkLst>
            <pc:docMk/>
            <pc:sldMk cId="293819997" sldId="267"/>
            <ac:spMk id="5" creationId="{08D94546-739A-7519-D9EC-3DC68B4F9B40}"/>
          </ac:spMkLst>
        </pc:spChg>
        <pc:spChg chg="mod">
          <ac:chgData name="Mathanarajah, Mrs H" userId="a73bed8e-46db-4875-86d3-cf214dc3a92e" providerId="ADAL" clId="{939D367E-6737-412A-AC1D-A6C44EE72354}" dt="2026-10-21T11:04:53.704" v="207"/>
          <ac:spMkLst>
            <pc:docMk/>
            <pc:sldMk cId="293819997" sldId="267"/>
            <ac:spMk id="10" creationId="{793C7D8D-FF3B-1CC7-A507-D6D41474A853}"/>
          </ac:spMkLst>
        </pc:spChg>
        <pc:spChg chg="mod">
          <ac:chgData name="Mathanarajah, Mrs H" userId="a73bed8e-46db-4875-86d3-cf214dc3a92e" providerId="ADAL" clId="{939D367E-6737-412A-AC1D-A6C44EE72354}" dt="2026-10-21T11:05:05.431" v="211" actId="20577"/>
          <ac:spMkLst>
            <pc:docMk/>
            <pc:sldMk cId="293819997" sldId="267"/>
            <ac:spMk id="11" creationId="{F7091171-7369-C5FC-6D82-54351C0C00F6}"/>
          </ac:spMkLst>
        </pc:spChg>
        <pc:spChg chg="mod">
          <ac:chgData name="Mathanarajah, Mrs H" userId="a73bed8e-46db-4875-86d3-cf214dc3a92e" providerId="ADAL" clId="{939D367E-6737-412A-AC1D-A6C44EE72354}" dt="2026-10-21T11:06:15.685" v="218" actId="6549"/>
          <ac:spMkLst>
            <pc:docMk/>
            <pc:sldMk cId="293819997" sldId="267"/>
            <ac:spMk id="14" creationId="{A993950F-6C92-6F8B-CBFB-706AD716DABB}"/>
          </ac:spMkLst>
        </pc:spChg>
        <pc:spChg chg="mod">
          <ac:chgData name="Mathanarajah, Mrs H" userId="a73bed8e-46db-4875-86d3-cf214dc3a92e" providerId="ADAL" clId="{939D367E-6737-412A-AC1D-A6C44EE72354}" dt="2026-10-21T11:05:12.037" v="212" actId="1076"/>
          <ac:spMkLst>
            <pc:docMk/>
            <pc:sldMk cId="293819997" sldId="267"/>
            <ac:spMk id="25" creationId="{7D51C369-08B0-D42D-F414-CC8EF9036BBE}"/>
          </ac:spMkLst>
        </pc:spChg>
      </pc:sldChg>
      <pc:sldChg chg="modSp mod">
        <pc:chgData name="Mathanarajah, Mrs H" userId="a73bed8e-46db-4875-86d3-cf214dc3a92e" providerId="ADAL" clId="{939D367E-6737-412A-AC1D-A6C44EE72354}" dt="2026-10-21T12:07:58.090" v="520" actId="1076"/>
        <pc:sldMkLst>
          <pc:docMk/>
          <pc:sldMk cId="1459597050" sldId="268"/>
        </pc:sldMkLst>
        <pc:spChg chg="mod">
          <ac:chgData name="Mathanarajah, Mrs H" userId="a73bed8e-46db-4875-86d3-cf214dc3a92e" providerId="ADAL" clId="{939D367E-6737-412A-AC1D-A6C44EE72354}" dt="2026-10-21T12:04:24.468" v="487" actId="14100"/>
          <ac:spMkLst>
            <pc:docMk/>
            <pc:sldMk cId="1459597050" sldId="268"/>
            <ac:spMk id="2" creationId="{20CCD2D8-D22B-D660-2CAA-357A8CFC3485}"/>
          </ac:spMkLst>
        </pc:spChg>
        <pc:spChg chg="mod">
          <ac:chgData name="Mathanarajah, Mrs H" userId="a73bed8e-46db-4875-86d3-cf214dc3a92e" providerId="ADAL" clId="{939D367E-6737-412A-AC1D-A6C44EE72354}" dt="2026-10-21T12:07:20.039" v="518" actId="20577"/>
          <ac:spMkLst>
            <pc:docMk/>
            <pc:sldMk cId="1459597050" sldId="268"/>
            <ac:spMk id="3" creationId="{25702CD7-473F-41C1-AABA-B172380F3B94}"/>
          </ac:spMkLst>
        </pc:spChg>
        <pc:spChg chg="mod">
          <ac:chgData name="Mathanarajah, Mrs H" userId="a73bed8e-46db-4875-86d3-cf214dc3a92e" providerId="ADAL" clId="{939D367E-6737-412A-AC1D-A6C44EE72354}" dt="2026-10-21T12:07:02.206" v="502" actId="14100"/>
          <ac:spMkLst>
            <pc:docMk/>
            <pc:sldMk cId="1459597050" sldId="268"/>
            <ac:spMk id="4" creationId="{8B8B7418-923F-9784-7773-C4DC8A776A99}"/>
          </ac:spMkLst>
        </pc:spChg>
        <pc:spChg chg="mod">
          <ac:chgData name="Mathanarajah, Mrs H" userId="a73bed8e-46db-4875-86d3-cf214dc3a92e" providerId="ADAL" clId="{939D367E-6737-412A-AC1D-A6C44EE72354}" dt="2026-10-21T12:07:58.090" v="520" actId="1076"/>
          <ac:spMkLst>
            <pc:docMk/>
            <pc:sldMk cId="1459597050" sldId="268"/>
            <ac:spMk id="5" creationId="{42CA9DD3-E65E-8AC4-52D4-53EFFA5B51FF}"/>
          </ac:spMkLst>
        </pc:spChg>
        <pc:spChg chg="mod">
          <ac:chgData name="Mathanarajah, Mrs H" userId="a73bed8e-46db-4875-86d3-cf214dc3a92e" providerId="ADAL" clId="{939D367E-6737-412A-AC1D-A6C44EE72354}" dt="2026-10-21T12:07:42.990" v="519" actId="1076"/>
          <ac:spMkLst>
            <pc:docMk/>
            <pc:sldMk cId="1459597050" sldId="268"/>
            <ac:spMk id="7" creationId="{BC33F99B-6DDC-7AE0-C9E1-8A1B1A4863DF}"/>
          </ac:spMkLst>
        </pc:spChg>
      </pc:sldChg>
      <pc:sldChg chg="modSp mod modNotes">
        <pc:chgData name="Mathanarajah, Mrs H" userId="a73bed8e-46db-4875-86d3-cf214dc3a92e" providerId="ADAL" clId="{939D367E-6737-412A-AC1D-A6C44EE72354}" dt="2026-10-21T11:39:55.563" v="467" actId="26606"/>
        <pc:sldMkLst>
          <pc:docMk/>
          <pc:sldMk cId="1388791128" sldId="269"/>
        </pc:sldMkLst>
        <pc:spChg chg="mod">
          <ac:chgData name="Mathanarajah, Mrs H" userId="a73bed8e-46db-4875-86d3-cf214dc3a92e" providerId="ADAL" clId="{939D367E-6737-412A-AC1D-A6C44EE72354}" dt="2026-10-21T11:11:07.548" v="236" actId="20577"/>
          <ac:spMkLst>
            <pc:docMk/>
            <pc:sldMk cId="1388791128" sldId="269"/>
            <ac:spMk id="10" creationId="{9544DF4E-6BD6-64C8-819A-3DCDE2925DB9}"/>
          </ac:spMkLst>
        </pc:spChg>
        <pc:spChg chg="mod">
          <ac:chgData name="Mathanarajah, Mrs H" userId="a73bed8e-46db-4875-86d3-cf214dc3a92e" providerId="ADAL" clId="{939D367E-6737-412A-AC1D-A6C44EE72354}" dt="2026-10-21T11:07:12.441" v="225"/>
          <ac:spMkLst>
            <pc:docMk/>
            <pc:sldMk cId="1388791128" sldId="269"/>
            <ac:spMk id="11" creationId="{41E9028E-6169-4B7C-7A1F-127A8F63358F}"/>
          </ac:spMkLst>
        </pc:spChg>
        <pc:spChg chg="mod">
          <ac:chgData name="Mathanarajah, Mrs H" userId="a73bed8e-46db-4875-86d3-cf214dc3a92e" providerId="ADAL" clId="{939D367E-6737-412A-AC1D-A6C44EE72354}" dt="2026-10-21T11:06:55.404" v="220"/>
          <ac:spMkLst>
            <pc:docMk/>
            <pc:sldMk cId="1388791128" sldId="269"/>
            <ac:spMk id="16" creationId="{7E4242C5-A2A9-E0C9-FC21-DE7E3D7C7BC6}"/>
          </ac:spMkLst>
        </pc:spChg>
      </pc:sldChg>
      <pc:sldChg chg="modSp mod">
        <pc:chgData name="Mathanarajah, Mrs H" userId="a73bed8e-46db-4875-86d3-cf214dc3a92e" providerId="ADAL" clId="{939D367E-6737-412A-AC1D-A6C44EE72354}" dt="2026-10-21T11:22:58.905" v="273" actId="14100"/>
        <pc:sldMkLst>
          <pc:docMk/>
          <pc:sldMk cId="3713970615" sldId="270"/>
        </pc:sldMkLst>
        <pc:spChg chg="mod">
          <ac:chgData name="Mathanarajah, Mrs H" userId="a73bed8e-46db-4875-86d3-cf214dc3a92e" providerId="ADAL" clId="{939D367E-6737-412A-AC1D-A6C44EE72354}" dt="2026-10-21T11:22:43.818" v="269" actId="1076"/>
          <ac:spMkLst>
            <pc:docMk/>
            <pc:sldMk cId="3713970615" sldId="270"/>
            <ac:spMk id="3" creationId="{CF4FC7F5-062A-76F5-471C-8542C74AAB80}"/>
          </ac:spMkLst>
        </pc:spChg>
        <pc:spChg chg="mod">
          <ac:chgData name="Mathanarajah, Mrs H" userId="a73bed8e-46db-4875-86d3-cf214dc3a92e" providerId="ADAL" clId="{939D367E-6737-412A-AC1D-A6C44EE72354}" dt="2026-10-21T11:22:38.536" v="268" actId="123"/>
          <ac:spMkLst>
            <pc:docMk/>
            <pc:sldMk cId="3713970615" sldId="270"/>
            <ac:spMk id="7" creationId="{E8BB7F98-F2A1-EF00-5A51-FCA3EB562D54}"/>
          </ac:spMkLst>
        </pc:spChg>
        <pc:spChg chg="mod">
          <ac:chgData name="Mathanarajah, Mrs H" userId="a73bed8e-46db-4875-86d3-cf214dc3a92e" providerId="ADAL" clId="{939D367E-6737-412A-AC1D-A6C44EE72354}" dt="2026-10-21T11:22:03.831" v="261" actId="1076"/>
          <ac:spMkLst>
            <pc:docMk/>
            <pc:sldMk cId="3713970615" sldId="270"/>
            <ac:spMk id="10" creationId="{DE33FC03-D042-325B-2365-A62FAEEBD28C}"/>
          </ac:spMkLst>
        </pc:spChg>
        <pc:spChg chg="mod">
          <ac:chgData name="Mathanarajah, Mrs H" userId="a73bed8e-46db-4875-86d3-cf214dc3a92e" providerId="ADAL" clId="{939D367E-6737-412A-AC1D-A6C44EE72354}" dt="2026-10-21T11:22:58.905" v="273" actId="14100"/>
          <ac:spMkLst>
            <pc:docMk/>
            <pc:sldMk cId="3713970615" sldId="270"/>
            <ac:spMk id="11" creationId="{12102ABD-7232-471F-2110-6720A5ED6681}"/>
          </ac:spMkLst>
        </pc:spChg>
        <pc:spChg chg="mod">
          <ac:chgData name="Mathanarajah, Mrs H" userId="a73bed8e-46db-4875-86d3-cf214dc3a92e" providerId="ADAL" clId="{939D367E-6737-412A-AC1D-A6C44EE72354}" dt="2026-10-21T11:21:33.619" v="256"/>
          <ac:spMkLst>
            <pc:docMk/>
            <pc:sldMk cId="3713970615" sldId="270"/>
            <ac:spMk id="12" creationId="{67A49048-B7F1-ED99-828A-A6961A8275B8}"/>
          </ac:spMkLst>
        </pc:spChg>
      </pc:sldChg>
      <pc:sldChg chg="modSp mod modNotes">
        <pc:chgData name="Mathanarajah, Mrs H" userId="a73bed8e-46db-4875-86d3-cf214dc3a92e" providerId="ADAL" clId="{939D367E-6737-412A-AC1D-A6C44EE72354}" dt="2026-10-21T11:39:55.563" v="467" actId="26606"/>
        <pc:sldMkLst>
          <pc:docMk/>
          <pc:sldMk cId="1397092324" sldId="272"/>
        </pc:sldMkLst>
        <pc:spChg chg="mod">
          <ac:chgData name="Mathanarajah, Mrs H" userId="a73bed8e-46db-4875-86d3-cf214dc3a92e" providerId="ADAL" clId="{939D367E-6737-412A-AC1D-A6C44EE72354}" dt="2026-10-21T11:23:08.409" v="274"/>
          <ac:spMkLst>
            <pc:docMk/>
            <pc:sldMk cId="1397092324" sldId="272"/>
            <ac:spMk id="7" creationId="{6D764C2F-0E2F-57BA-E62B-7CAF791AD719}"/>
          </ac:spMkLst>
        </pc:spChg>
        <pc:spChg chg="mod">
          <ac:chgData name="Mathanarajah, Mrs H" userId="a73bed8e-46db-4875-86d3-cf214dc3a92e" providerId="ADAL" clId="{939D367E-6737-412A-AC1D-A6C44EE72354}" dt="2026-10-21T11:32:36.136" v="418" actId="1076"/>
          <ac:spMkLst>
            <pc:docMk/>
            <pc:sldMk cId="1397092324" sldId="272"/>
            <ac:spMk id="11" creationId="{FAFD650E-99CC-C96E-1624-C8001DC3327F}"/>
          </ac:spMkLst>
        </pc:spChg>
        <pc:spChg chg="mod">
          <ac:chgData name="Mathanarajah, Mrs H" userId="a73bed8e-46db-4875-86d3-cf214dc3a92e" providerId="ADAL" clId="{939D367E-6737-412A-AC1D-A6C44EE72354}" dt="2026-10-21T11:32:25.824" v="416" actId="1076"/>
          <ac:spMkLst>
            <pc:docMk/>
            <pc:sldMk cId="1397092324" sldId="272"/>
            <ac:spMk id="15" creationId="{2DA09434-5B5F-1058-9CB2-150C4FBDD016}"/>
          </ac:spMkLst>
        </pc:spChg>
      </pc:sldChg>
      <pc:sldChg chg="modSp mod modNotes">
        <pc:chgData name="Mathanarajah, Mrs H" userId="a73bed8e-46db-4875-86d3-cf214dc3a92e" providerId="ADAL" clId="{939D367E-6737-412A-AC1D-A6C44EE72354}" dt="2026-10-21T11:39:55.563" v="467" actId="26606"/>
        <pc:sldMkLst>
          <pc:docMk/>
          <pc:sldMk cId="852862234" sldId="274"/>
        </pc:sldMkLst>
        <pc:spChg chg="mod">
          <ac:chgData name="Mathanarajah, Mrs H" userId="a73bed8e-46db-4875-86d3-cf214dc3a92e" providerId="ADAL" clId="{939D367E-6737-412A-AC1D-A6C44EE72354}" dt="2026-10-21T10:42:37.498" v="1"/>
          <ac:spMkLst>
            <pc:docMk/>
            <pc:sldMk cId="852862234" sldId="274"/>
            <ac:spMk id="16" creationId="{CF8876EF-9ADF-8360-09B4-B1CE4E429F3C}"/>
          </ac:spMkLst>
        </pc:spChg>
        <pc:spChg chg="mod">
          <ac:chgData name="Mathanarajah, Mrs H" userId="a73bed8e-46db-4875-86d3-cf214dc3a92e" providerId="ADAL" clId="{939D367E-6737-412A-AC1D-A6C44EE72354}" dt="2026-10-21T11:01:06.810" v="190"/>
          <ac:spMkLst>
            <pc:docMk/>
            <pc:sldMk cId="852862234" sldId="274"/>
            <ac:spMk id="17" creationId="{6694F838-F426-E424-E90B-B50A9304687F}"/>
          </ac:spMkLst>
        </pc:spChg>
        <pc:spChg chg="mod">
          <ac:chgData name="Mathanarajah, Mrs H" userId="a73bed8e-46db-4875-86d3-cf214dc3a92e" providerId="ADAL" clId="{939D367E-6737-412A-AC1D-A6C44EE72354}" dt="2026-10-21T10:48:40.482" v="25"/>
          <ac:spMkLst>
            <pc:docMk/>
            <pc:sldMk cId="852862234" sldId="274"/>
            <ac:spMk id="25" creationId="{E296D1B2-6787-EDE2-D0FD-4F5FB6AF90E9}"/>
          </ac:spMkLst>
        </pc:spChg>
        <pc:spChg chg="mod">
          <ac:chgData name="Mathanarajah, Mrs H" userId="a73bed8e-46db-4875-86d3-cf214dc3a92e" providerId="ADAL" clId="{939D367E-6737-412A-AC1D-A6C44EE72354}" dt="2026-10-21T10:47:51.898" v="17" actId="14100"/>
          <ac:spMkLst>
            <pc:docMk/>
            <pc:sldMk cId="852862234" sldId="274"/>
            <ac:spMk id="33" creationId="{08FB1129-9E6F-756C-B164-06430C5FF19A}"/>
          </ac:spMkLst>
        </pc:spChg>
        <pc:spChg chg="mod">
          <ac:chgData name="Mathanarajah, Mrs H" userId="a73bed8e-46db-4875-86d3-cf214dc3a92e" providerId="ADAL" clId="{939D367E-6737-412A-AC1D-A6C44EE72354}" dt="2026-10-21T11:01:06.810" v="190"/>
          <ac:spMkLst>
            <pc:docMk/>
            <pc:sldMk cId="852862234" sldId="274"/>
            <ac:spMk id="34" creationId="{BECB180D-3B79-F42A-16F9-03A745FCF0FE}"/>
          </ac:spMkLst>
        </pc:spChg>
        <pc:spChg chg="mod">
          <ac:chgData name="Mathanarajah, Mrs H" userId="a73bed8e-46db-4875-86d3-cf214dc3a92e" providerId="ADAL" clId="{939D367E-6737-412A-AC1D-A6C44EE72354}" dt="2026-10-21T11:01:06.810" v="190"/>
          <ac:spMkLst>
            <pc:docMk/>
            <pc:sldMk cId="852862234" sldId="274"/>
            <ac:spMk id="35" creationId="{44B64301-9560-7E8D-EB91-DB41D4F2045A}"/>
          </ac:spMkLst>
        </pc:spChg>
        <pc:spChg chg="mod">
          <ac:chgData name="Mathanarajah, Mrs H" userId="a73bed8e-46db-4875-86d3-cf214dc3a92e" providerId="ADAL" clId="{939D367E-6737-412A-AC1D-A6C44EE72354}" dt="2026-10-21T11:01:06.810" v="190"/>
          <ac:spMkLst>
            <pc:docMk/>
            <pc:sldMk cId="852862234" sldId="274"/>
            <ac:spMk id="40" creationId="{79F230F3-0508-B6E7-8B16-D425DCE4DC3D}"/>
          </ac:spMkLst>
        </pc:spChg>
        <pc:spChg chg="mod">
          <ac:chgData name="Mathanarajah, Mrs H" userId="a73bed8e-46db-4875-86d3-cf214dc3a92e" providerId="ADAL" clId="{939D367E-6737-412A-AC1D-A6C44EE72354}" dt="2026-10-21T11:01:06.810" v="190"/>
          <ac:spMkLst>
            <pc:docMk/>
            <pc:sldMk cId="852862234" sldId="274"/>
            <ac:spMk id="41" creationId="{B28BCD46-DF8A-E884-42D4-4B6C8537F6B3}"/>
          </ac:spMkLst>
        </pc:spChg>
        <pc:spChg chg="mod">
          <ac:chgData name="Mathanarajah, Mrs H" userId="a73bed8e-46db-4875-86d3-cf214dc3a92e" providerId="ADAL" clId="{939D367E-6737-412A-AC1D-A6C44EE72354}" dt="2026-10-21T10:47:19.772" v="13"/>
          <ac:spMkLst>
            <pc:docMk/>
            <pc:sldMk cId="852862234" sldId="274"/>
            <ac:spMk id="1038" creationId="{AE41F9DD-2F0B-284F-8B28-145F5C510A5F}"/>
          </ac:spMkLst>
        </pc:spChg>
        <pc:spChg chg="mod">
          <ac:chgData name="Mathanarajah, Mrs H" userId="a73bed8e-46db-4875-86d3-cf214dc3a92e" providerId="ADAL" clId="{939D367E-6737-412A-AC1D-A6C44EE72354}" dt="2026-10-21T11:01:06.810" v="190"/>
          <ac:spMkLst>
            <pc:docMk/>
            <pc:sldMk cId="852862234" sldId="274"/>
            <ac:spMk id="1039" creationId="{9774A666-6DC1-7419-D9E8-3E25634EBAF5}"/>
          </ac:spMkLst>
        </pc:spChg>
        <pc:spChg chg="mod">
          <ac:chgData name="Mathanarajah, Mrs H" userId="a73bed8e-46db-4875-86d3-cf214dc3a92e" providerId="ADAL" clId="{939D367E-6737-412A-AC1D-A6C44EE72354}" dt="2026-10-21T10:48:00.643" v="19" actId="14100"/>
          <ac:spMkLst>
            <pc:docMk/>
            <pc:sldMk cId="852862234" sldId="274"/>
            <ac:spMk id="1042" creationId="{45BC2AC1-34EA-4CAF-9A37-A8C174CC4B4E}"/>
          </ac:spMkLst>
        </pc:spChg>
        <pc:spChg chg="mod">
          <ac:chgData name="Mathanarajah, Mrs H" userId="a73bed8e-46db-4875-86d3-cf214dc3a92e" providerId="ADAL" clId="{939D367E-6737-412A-AC1D-A6C44EE72354}" dt="2026-10-21T10:48:03.588" v="20" actId="14100"/>
          <ac:spMkLst>
            <pc:docMk/>
            <pc:sldMk cId="852862234" sldId="274"/>
            <ac:spMk id="1043" creationId="{3D0ABEA1-3048-6BBE-4714-0C411413AD2A}"/>
          </ac:spMkLst>
        </pc:spChg>
        <pc:spChg chg="mod">
          <ac:chgData name="Mathanarajah, Mrs H" userId="a73bed8e-46db-4875-86d3-cf214dc3a92e" providerId="ADAL" clId="{939D367E-6737-412A-AC1D-A6C44EE72354}" dt="2026-10-21T11:01:06.810" v="190"/>
          <ac:spMkLst>
            <pc:docMk/>
            <pc:sldMk cId="852862234" sldId="274"/>
            <ac:spMk id="1044" creationId="{80587077-7C11-C7B8-243D-C91671ADCB1C}"/>
          </ac:spMkLst>
        </pc:spChg>
        <pc:spChg chg="mod">
          <ac:chgData name="Mathanarajah, Mrs H" userId="a73bed8e-46db-4875-86d3-cf214dc3a92e" providerId="ADAL" clId="{939D367E-6737-412A-AC1D-A6C44EE72354}" dt="2026-10-21T10:48:21.333" v="23"/>
          <ac:spMkLst>
            <pc:docMk/>
            <pc:sldMk cId="852862234" sldId="274"/>
            <ac:spMk id="1048" creationId="{4A93B54C-BF40-5D8D-66AD-9235B00F77CA}"/>
          </ac:spMkLst>
        </pc:spChg>
        <pc:spChg chg="mod">
          <ac:chgData name="Mathanarajah, Mrs H" userId="a73bed8e-46db-4875-86d3-cf214dc3a92e" providerId="ADAL" clId="{939D367E-6737-412A-AC1D-A6C44EE72354}" dt="2026-10-21T10:50:52.688" v="58" actId="123"/>
          <ac:spMkLst>
            <pc:docMk/>
            <pc:sldMk cId="852862234" sldId="274"/>
            <ac:spMk id="1049" creationId="{DD36A38E-CF80-BC93-6583-73B42DF1D301}"/>
          </ac:spMkLst>
        </pc:spChg>
        <pc:spChg chg="mod">
          <ac:chgData name="Mathanarajah, Mrs H" userId="a73bed8e-46db-4875-86d3-cf214dc3a92e" providerId="ADAL" clId="{939D367E-6737-412A-AC1D-A6C44EE72354}" dt="2026-10-21T10:48:13.110" v="21" actId="14100"/>
          <ac:spMkLst>
            <pc:docMk/>
            <pc:sldMk cId="852862234" sldId="274"/>
            <ac:spMk id="1052" creationId="{DFA2570B-8D55-5F1F-2E3C-14F79B1197A7}"/>
          </ac:spMkLst>
        </pc:spChg>
        <pc:spChg chg="mod">
          <ac:chgData name="Mathanarajah, Mrs H" userId="a73bed8e-46db-4875-86d3-cf214dc3a92e" providerId="ADAL" clId="{939D367E-6737-412A-AC1D-A6C44EE72354}" dt="2026-10-21T10:48:25.126" v="24"/>
          <ac:spMkLst>
            <pc:docMk/>
            <pc:sldMk cId="852862234" sldId="274"/>
            <ac:spMk id="1053" creationId="{4787D07E-B152-9228-BFEC-79A05E1EA7F4}"/>
          </ac:spMkLst>
        </pc:spChg>
        <pc:spChg chg="mod">
          <ac:chgData name="Mathanarajah, Mrs H" userId="a73bed8e-46db-4875-86d3-cf214dc3a92e" providerId="ADAL" clId="{939D367E-6737-412A-AC1D-A6C44EE72354}" dt="2026-10-21T10:51:09.055" v="61" actId="20577"/>
          <ac:spMkLst>
            <pc:docMk/>
            <pc:sldMk cId="852862234" sldId="274"/>
            <ac:spMk id="1054" creationId="{5A240A04-19DE-E876-E6E8-414CF4429746}"/>
          </ac:spMkLst>
        </pc:spChg>
      </pc:sldChg>
      <pc:sldChg chg="modSp mod modNotes">
        <pc:chgData name="Mathanarajah, Mrs H" userId="a73bed8e-46db-4875-86d3-cf214dc3a92e" providerId="ADAL" clId="{939D367E-6737-412A-AC1D-A6C44EE72354}" dt="2026-10-21T12:09:12.575" v="521" actId="14100"/>
        <pc:sldMkLst>
          <pc:docMk/>
          <pc:sldMk cId="2629159691" sldId="277"/>
        </pc:sldMkLst>
        <pc:spChg chg="mod">
          <ac:chgData name="Mathanarajah, Mrs H" userId="a73bed8e-46db-4875-86d3-cf214dc3a92e" providerId="ADAL" clId="{939D367E-6737-412A-AC1D-A6C44EE72354}" dt="2026-10-21T11:21:04.004" v="253" actId="14100"/>
          <ac:spMkLst>
            <pc:docMk/>
            <pc:sldMk cId="2629159691" sldId="277"/>
            <ac:spMk id="4" creationId="{3C364869-31EB-5E7D-1435-A1C84D26176B}"/>
          </ac:spMkLst>
        </pc:spChg>
        <pc:spChg chg="mod">
          <ac:chgData name="Mathanarajah, Mrs H" userId="a73bed8e-46db-4875-86d3-cf214dc3a92e" providerId="ADAL" clId="{939D367E-6737-412A-AC1D-A6C44EE72354}" dt="2026-10-21T11:32:58.333" v="420" actId="113"/>
          <ac:spMkLst>
            <pc:docMk/>
            <pc:sldMk cId="2629159691" sldId="277"/>
            <ac:spMk id="5" creationId="{108AAFF9-FB39-4E28-49AA-FF6DAC31BC96}"/>
          </ac:spMkLst>
        </pc:spChg>
        <pc:spChg chg="mod">
          <ac:chgData name="Mathanarajah, Mrs H" userId="a73bed8e-46db-4875-86d3-cf214dc3a92e" providerId="ADAL" clId="{939D367E-6737-412A-AC1D-A6C44EE72354}" dt="2026-10-21T11:32:53.924" v="419" actId="113"/>
          <ac:spMkLst>
            <pc:docMk/>
            <pc:sldMk cId="2629159691" sldId="277"/>
            <ac:spMk id="8" creationId="{FB4E4FCC-5C2D-126D-40DA-6E0B7C0CD5D1}"/>
          </ac:spMkLst>
        </pc:spChg>
        <pc:spChg chg="mod">
          <ac:chgData name="Mathanarajah, Mrs H" userId="a73bed8e-46db-4875-86d3-cf214dc3a92e" providerId="ADAL" clId="{939D367E-6737-412A-AC1D-A6C44EE72354}" dt="2026-10-21T11:11:43.063" v="237"/>
          <ac:spMkLst>
            <pc:docMk/>
            <pc:sldMk cId="2629159691" sldId="277"/>
            <ac:spMk id="9" creationId="{0B7E5DB1-E848-603F-A8CA-F8820E211151}"/>
          </ac:spMkLst>
        </pc:spChg>
        <pc:spChg chg="mod">
          <ac:chgData name="Mathanarajah, Mrs H" userId="a73bed8e-46db-4875-86d3-cf214dc3a92e" providerId="ADAL" clId="{939D367E-6737-412A-AC1D-A6C44EE72354}" dt="2026-10-21T11:20:30.255" v="249" actId="123"/>
          <ac:spMkLst>
            <pc:docMk/>
            <pc:sldMk cId="2629159691" sldId="277"/>
            <ac:spMk id="10" creationId="{B42D593B-2A27-0A4C-9E37-E17F21AFF1DF}"/>
          </ac:spMkLst>
        </pc:spChg>
        <pc:spChg chg="mod">
          <ac:chgData name="Mathanarajah, Mrs H" userId="a73bed8e-46db-4875-86d3-cf214dc3a92e" providerId="ADAL" clId="{939D367E-6737-412A-AC1D-A6C44EE72354}" dt="2026-10-21T11:33:15.246" v="423"/>
          <ac:spMkLst>
            <pc:docMk/>
            <pc:sldMk cId="2629159691" sldId="277"/>
            <ac:spMk id="11" creationId="{17473E49-ACCA-6211-5084-9D1C998ED292}"/>
          </ac:spMkLst>
        </pc:spChg>
        <pc:spChg chg="mod">
          <ac:chgData name="Mathanarajah, Mrs H" userId="a73bed8e-46db-4875-86d3-cf214dc3a92e" providerId="ADAL" clId="{939D367E-6737-412A-AC1D-A6C44EE72354}" dt="2026-10-21T12:09:12.575" v="521" actId="14100"/>
          <ac:spMkLst>
            <pc:docMk/>
            <pc:sldMk cId="2629159691" sldId="277"/>
            <ac:spMk id="15" creationId="{0B77778C-E21B-442F-AF3C-9BEDC646B951}"/>
          </ac:spMkLst>
        </pc:spChg>
        <pc:spChg chg="mod">
          <ac:chgData name="Mathanarajah, Mrs H" userId="a73bed8e-46db-4875-86d3-cf214dc3a92e" providerId="ADAL" clId="{939D367E-6737-412A-AC1D-A6C44EE72354}" dt="2026-10-21T11:20:24.110" v="248" actId="123"/>
          <ac:spMkLst>
            <pc:docMk/>
            <pc:sldMk cId="2629159691" sldId="277"/>
            <ac:spMk id="18" creationId="{B5F07D5F-318A-3FF4-6E5D-AB88C8D1001A}"/>
          </ac:spMkLst>
        </pc:spChg>
      </pc:sldChg>
      <pc:sldChg chg="modSp mod modNotes">
        <pc:chgData name="Mathanarajah, Mrs H" userId="a73bed8e-46db-4875-86d3-cf214dc3a92e" providerId="ADAL" clId="{939D367E-6737-412A-AC1D-A6C44EE72354}" dt="2026-10-21T11:39:55.563" v="467" actId="26606"/>
        <pc:sldMkLst>
          <pc:docMk/>
          <pc:sldMk cId="3878338964" sldId="279"/>
        </pc:sldMkLst>
        <pc:spChg chg="mod">
          <ac:chgData name="Mathanarajah, Mrs H" userId="a73bed8e-46db-4875-86d3-cf214dc3a92e" providerId="ADAL" clId="{939D367E-6737-412A-AC1D-A6C44EE72354}" dt="2026-10-21T11:30:24.146" v="384" actId="14100"/>
          <ac:spMkLst>
            <pc:docMk/>
            <pc:sldMk cId="3878338964" sldId="279"/>
            <ac:spMk id="2" creationId="{47A1F253-680E-3749-793F-6E30ADA18257}"/>
          </ac:spMkLst>
        </pc:spChg>
        <pc:spChg chg="mod">
          <ac:chgData name="Mathanarajah, Mrs H" userId="a73bed8e-46db-4875-86d3-cf214dc3a92e" providerId="ADAL" clId="{939D367E-6737-412A-AC1D-A6C44EE72354}" dt="2026-10-21T11:30:52.473" v="388" actId="113"/>
          <ac:spMkLst>
            <pc:docMk/>
            <pc:sldMk cId="3878338964" sldId="279"/>
            <ac:spMk id="4" creationId="{90CE45CA-F0AD-8568-C279-1ACB155EFC04}"/>
          </ac:spMkLst>
        </pc:spChg>
        <pc:spChg chg="mod">
          <ac:chgData name="Mathanarajah, Mrs H" userId="a73bed8e-46db-4875-86d3-cf214dc3a92e" providerId="ADAL" clId="{939D367E-6737-412A-AC1D-A6C44EE72354}" dt="2026-10-21T11:27:10.499" v="352" actId="6549"/>
          <ac:spMkLst>
            <pc:docMk/>
            <pc:sldMk cId="3878338964" sldId="279"/>
            <ac:spMk id="5" creationId="{44608686-34C3-023F-5780-60060A781989}"/>
          </ac:spMkLst>
        </pc:spChg>
        <pc:spChg chg="mod">
          <ac:chgData name="Mathanarajah, Mrs H" userId="a73bed8e-46db-4875-86d3-cf214dc3a92e" providerId="ADAL" clId="{939D367E-6737-412A-AC1D-A6C44EE72354}" dt="2026-10-21T11:30:42.069" v="386" actId="14100"/>
          <ac:spMkLst>
            <pc:docMk/>
            <pc:sldMk cId="3878338964" sldId="279"/>
            <ac:spMk id="12" creationId="{E1D57A4C-5588-E3F4-0C5E-A0507D8FD4A1}"/>
          </ac:spMkLst>
        </pc:spChg>
        <pc:spChg chg="mod">
          <ac:chgData name="Mathanarajah, Mrs H" userId="a73bed8e-46db-4875-86d3-cf214dc3a92e" providerId="ADAL" clId="{939D367E-6737-412A-AC1D-A6C44EE72354}" dt="2026-10-21T11:30:39.337" v="385" actId="14100"/>
          <ac:spMkLst>
            <pc:docMk/>
            <pc:sldMk cId="3878338964" sldId="279"/>
            <ac:spMk id="16" creationId="{5C84E5EF-655A-2976-9BC3-9D7B2B6914B8}"/>
          </ac:spMkLst>
        </pc:spChg>
      </pc:sldChg>
    </pc:docChg>
  </pc:docChgLst>
</pc:chgInfo>
</file>

<file path=ppt/comments/modernComment_103_15E84201.xml><?xml version="1.0" encoding="utf-8"?>
<p188:cmLst xmlns:a="http://schemas.openxmlformats.org/drawingml/2006/main" xmlns:r="http://schemas.openxmlformats.org/officeDocument/2006/relationships" xmlns:p188="http://schemas.microsoft.com/office/powerpoint/2018/8/main">
  <p188:cm id="{60C16944-45C5-4AE0-9123-BCBC7D1BB593}" authorId="{528E66A1-8BA0-5742-9472-CEAD7CEE211E}" status="resolved" created="2026-02-03T10:25:48.590" complete="100000">
    <ac:deMkLst xmlns:ac="http://schemas.microsoft.com/office/drawing/2013/main/command">
      <pc:docMk xmlns:pc="http://schemas.microsoft.com/office/powerpoint/2013/main/command"/>
      <pc:sldMk xmlns:pc="http://schemas.microsoft.com/office/powerpoint/2013/main/command" cId="367542785" sldId="259"/>
      <ac:spMk id="3" creationId="{0DB6DFDF-1B98-2717-944B-1E73BFA8A3DA}"/>
    </ac:deMkLst>
    <p188:txBody>
      <a:bodyPr/>
      <a:lstStyle/>
      <a:p>
        <a:r>
          <a:rPr lang="en-GB"/>
          <a:t>Cropped shape for neatness, and to reduce file size</a:t>
        </a:r>
      </a:p>
    </p188:txBody>
  </p188:cm>
</p188:cmLst>
</file>

<file path=ppt/comments/modernComment_104_24EAC148.xml><?xml version="1.0" encoding="utf-8"?>
<p188:cmLst xmlns:a="http://schemas.openxmlformats.org/drawingml/2006/main" xmlns:r="http://schemas.openxmlformats.org/officeDocument/2006/relationships" xmlns:p188="http://schemas.microsoft.com/office/powerpoint/2018/8/main">
  <p188:cm id="{D2BCF2EE-7742-478D-834E-F206C9877E40}" authorId="{528E66A1-8BA0-5742-9472-CEAD7CEE211E}" status="resolved" created="2026-02-03T10:30:37.416" complete="100000">
    <ac:txMkLst xmlns:ac="http://schemas.microsoft.com/office/drawing/2013/main/command">
      <pc:docMk xmlns:pc="http://schemas.microsoft.com/office/powerpoint/2013/main/command"/>
      <pc:sldMk xmlns:pc="http://schemas.microsoft.com/office/powerpoint/2013/main/command" cId="619364680" sldId="260"/>
      <ac:spMk id="9" creationId="{75DA5715-9E57-61CA-D9AA-5506CF2A13AF}"/>
      <ac:txMk cp="0" len="115">
        <ac:context len="999" hash="1499022352"/>
      </ac:txMk>
    </ac:txMkLst>
    <p188:pos x="5743806" y="246062"/>
    <p188:txBody>
      <a:bodyPr/>
      <a:lstStyle/>
      <a:p>
        <a:r>
          <a:rPr lang="en-GB"/>
          <a:t>Added guides, and aligned the top of the text boxes so they all start at the same place on the slide.</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9AC2406-37FF-44C0-41B4-08EAB492857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288F0BA2-A870-4D4D-5CC8-534188D93AC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E7BCD61-816F-48DB-83B9-E2B66B894CC8}" type="datetimeFigureOut">
              <a:rPr lang="en-GB" smtClean="0"/>
              <a:t>21/10/2026</a:t>
            </a:fld>
            <a:endParaRPr lang="en-GB"/>
          </a:p>
        </p:txBody>
      </p:sp>
      <p:sp>
        <p:nvSpPr>
          <p:cNvPr id="4" name="Footer Placeholder 3">
            <a:extLst>
              <a:ext uri="{FF2B5EF4-FFF2-40B4-BE49-F238E27FC236}">
                <a16:creationId xmlns:a16="http://schemas.microsoft.com/office/drawing/2014/main" id="{B9F628A7-5541-7E7E-C236-B46EE6513FC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41920224-8915-A613-5605-5F4F10D9689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70FF3C1-647E-4B00-88FF-6493B2C5008F}" type="slidenum">
              <a:rPr lang="en-GB" smtClean="0"/>
              <a:t>‹#›</a:t>
            </a:fld>
            <a:endParaRPr lang="en-GB"/>
          </a:p>
        </p:txBody>
      </p:sp>
    </p:spTree>
    <p:extLst>
      <p:ext uri="{BB962C8B-B14F-4D97-AF65-F5344CB8AC3E}">
        <p14:creationId xmlns:p14="http://schemas.microsoft.com/office/powerpoint/2010/main" val="348773170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18380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03D4B-0D72-D11A-08B3-0416C2D549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06EEBC-9BAD-4E9D-00D6-59BB2FB2DF93}"/>
              </a:ext>
            </a:extLst>
          </p:cNvPr>
          <p:cNvSpPr>
            <a:spLocks noGrp="1" noRot="1" noChangeAspect="1"/>
          </p:cNvSpPr>
          <p:nvPr>
            <p:ph type="sldImg"/>
          </p:nvPr>
        </p:nvSpPr>
        <p:spPr>
          <a:xfrm>
            <a:off x="1200150" y="1143000"/>
            <a:ext cx="4457700" cy="3086100"/>
          </a:xfrm>
        </p:spPr>
      </p:sp>
      <p:sp>
        <p:nvSpPr>
          <p:cNvPr id="3" name="Notes Placeholder 2">
            <a:extLst>
              <a:ext uri="{FF2B5EF4-FFF2-40B4-BE49-F238E27FC236}">
                <a16:creationId xmlns:a16="http://schemas.microsoft.com/office/drawing/2014/main" id="{C069E032-4F36-75FB-62BD-B4CB54842B0C}"/>
              </a:ext>
            </a:extLst>
          </p:cNvPr>
          <p:cNvSpPr>
            <a:spLocks noGrp="1"/>
          </p:cNvSpPr>
          <p:nvPr>
            <p:ph type="body" idx="1"/>
          </p:nvPr>
        </p:nvSpPr>
        <p:spPr/>
        <p:txBody>
          <a:bodyPr/>
          <a:lstStyle/>
          <a:p>
            <a:r>
              <a:rPr lang="en-GB" dirty="0"/>
              <a:t>Readability </a:t>
            </a:r>
          </a:p>
        </p:txBody>
      </p:sp>
      <p:sp>
        <p:nvSpPr>
          <p:cNvPr id="4" name="Slide Number Placeholder 3">
            <a:extLst>
              <a:ext uri="{FF2B5EF4-FFF2-40B4-BE49-F238E27FC236}">
                <a16:creationId xmlns:a16="http://schemas.microsoft.com/office/drawing/2014/main" id="{A104BD44-0C70-F735-4FC3-98F8C6EB6EB9}"/>
              </a:ext>
            </a:extLst>
          </p:cNvPr>
          <p:cNvSpPr>
            <a:spLocks noGrp="1"/>
          </p:cNvSpPr>
          <p:nvPr>
            <p:ph type="sldNum" sz="quarter" idx="5"/>
          </p:nvPr>
        </p:nvSpPr>
        <p:spPr/>
        <p:txBody>
          <a:bodyPr/>
          <a:lstStyle/>
          <a:p>
            <a:fld id="{A8AC2632-98F1-4CE6-AAAF-795F3467CC78}" type="slidenum">
              <a:rPr lang="en-GB" smtClean="0"/>
              <a:t>1</a:t>
            </a:fld>
            <a:endParaRPr lang="en-GB"/>
          </a:p>
        </p:txBody>
      </p:sp>
    </p:spTree>
    <p:extLst>
      <p:ext uri="{BB962C8B-B14F-4D97-AF65-F5344CB8AC3E}">
        <p14:creationId xmlns:p14="http://schemas.microsoft.com/office/powerpoint/2010/main" val="2303654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1143000"/>
            <a:ext cx="44577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8AC2632-98F1-4CE6-AAAF-795F3467CC78}" type="slidenum">
              <a:rPr lang="en-GB" smtClean="0"/>
              <a:t>2</a:t>
            </a:fld>
            <a:endParaRPr lang="en-GB"/>
          </a:p>
        </p:txBody>
      </p:sp>
    </p:spTree>
    <p:extLst>
      <p:ext uri="{BB962C8B-B14F-4D97-AF65-F5344CB8AC3E}">
        <p14:creationId xmlns:p14="http://schemas.microsoft.com/office/powerpoint/2010/main" val="3536565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1143000"/>
            <a:ext cx="4457700" cy="3086100"/>
          </a:xfrm>
        </p:spPr>
      </p:sp>
      <p:sp>
        <p:nvSpPr>
          <p:cNvPr id="3" name="Notes Placeholder 2"/>
          <p:cNvSpPr>
            <a:spLocks noGrp="1"/>
          </p:cNvSpPr>
          <p:nvPr>
            <p:ph type="body" idx="1"/>
          </p:nvPr>
        </p:nvSpPr>
        <p:spPr/>
        <p:txBody>
          <a:bodyPr/>
          <a:lstStyle/>
          <a:p>
            <a:r>
              <a:rPr lang="en-GB" dirty="0"/>
              <a:t>281B</a:t>
            </a:r>
          </a:p>
        </p:txBody>
      </p:sp>
      <p:sp>
        <p:nvSpPr>
          <p:cNvPr id="4" name="Slide Number Placeholder 3"/>
          <p:cNvSpPr>
            <a:spLocks noGrp="1"/>
          </p:cNvSpPr>
          <p:nvPr>
            <p:ph type="sldNum" sz="quarter" idx="5"/>
          </p:nvPr>
        </p:nvSpPr>
        <p:spPr/>
        <p:txBody>
          <a:bodyPr/>
          <a:lstStyle/>
          <a:p>
            <a:fld id="{A8AC2632-98F1-4CE6-AAAF-795F3467CC78}" type="slidenum">
              <a:rPr lang="en-GB" smtClean="0"/>
              <a:t>3</a:t>
            </a:fld>
            <a:endParaRPr lang="en-GB"/>
          </a:p>
        </p:txBody>
      </p:sp>
    </p:spTree>
    <p:extLst>
      <p:ext uri="{BB962C8B-B14F-4D97-AF65-F5344CB8AC3E}">
        <p14:creationId xmlns:p14="http://schemas.microsoft.com/office/powerpoint/2010/main" val="42839873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88EB7-1E1F-E242-F9B6-0063D3F905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B809B6-6B88-8049-C5CD-32D3304CA46B}"/>
              </a:ext>
            </a:extLst>
          </p:cNvPr>
          <p:cNvSpPr>
            <a:spLocks noGrp="1" noRot="1" noChangeAspect="1"/>
          </p:cNvSpPr>
          <p:nvPr>
            <p:ph type="sldImg"/>
          </p:nvPr>
        </p:nvSpPr>
        <p:spPr>
          <a:xfrm>
            <a:off x="1200150" y="1143000"/>
            <a:ext cx="4457700" cy="3086100"/>
          </a:xfrm>
        </p:spPr>
      </p:sp>
      <p:sp>
        <p:nvSpPr>
          <p:cNvPr id="3" name="Notes Placeholder 2">
            <a:extLst>
              <a:ext uri="{FF2B5EF4-FFF2-40B4-BE49-F238E27FC236}">
                <a16:creationId xmlns:a16="http://schemas.microsoft.com/office/drawing/2014/main" id="{CB3B0BBE-ECED-F06C-2E50-30CC37FE9F95}"/>
              </a:ext>
            </a:extLst>
          </p:cNvPr>
          <p:cNvSpPr>
            <a:spLocks noGrp="1"/>
          </p:cNvSpPr>
          <p:nvPr>
            <p:ph type="body" idx="1"/>
          </p:nvPr>
        </p:nvSpPr>
        <p:spPr/>
        <p:txBody>
          <a:bodyPr/>
          <a:lstStyle/>
          <a:p>
            <a:r>
              <a:rPr lang="en-GB" dirty="0"/>
              <a:t>281B</a:t>
            </a:r>
          </a:p>
        </p:txBody>
      </p:sp>
      <p:sp>
        <p:nvSpPr>
          <p:cNvPr id="4" name="Slide Number Placeholder 3">
            <a:extLst>
              <a:ext uri="{FF2B5EF4-FFF2-40B4-BE49-F238E27FC236}">
                <a16:creationId xmlns:a16="http://schemas.microsoft.com/office/drawing/2014/main" id="{1144A83B-21F8-2D84-0556-D0B3C4124860}"/>
              </a:ext>
            </a:extLst>
          </p:cNvPr>
          <p:cNvSpPr>
            <a:spLocks noGrp="1"/>
          </p:cNvSpPr>
          <p:nvPr>
            <p:ph type="sldNum" sz="quarter" idx="5"/>
          </p:nvPr>
        </p:nvSpPr>
        <p:spPr/>
        <p:txBody>
          <a:bodyPr/>
          <a:lstStyle/>
          <a:p>
            <a:fld id="{A8AC2632-98F1-4CE6-AAAF-795F3467CC78}" type="slidenum">
              <a:rPr lang="en-GB" smtClean="0"/>
              <a:t>4</a:t>
            </a:fld>
            <a:endParaRPr lang="en-GB"/>
          </a:p>
        </p:txBody>
      </p:sp>
    </p:spTree>
    <p:extLst>
      <p:ext uri="{BB962C8B-B14F-4D97-AF65-F5344CB8AC3E}">
        <p14:creationId xmlns:p14="http://schemas.microsoft.com/office/powerpoint/2010/main" val="37612376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8AC2632-98F1-4CE6-AAAF-795F3467CC78}" type="slidenum">
              <a:rPr lang="en-GB" smtClean="0"/>
              <a:t>5</a:t>
            </a:fld>
            <a:endParaRPr lang="en-GB"/>
          </a:p>
        </p:txBody>
      </p:sp>
    </p:spTree>
    <p:extLst>
      <p:ext uri="{BB962C8B-B14F-4D97-AF65-F5344CB8AC3E}">
        <p14:creationId xmlns:p14="http://schemas.microsoft.com/office/powerpoint/2010/main" val="35284825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8AC2632-98F1-4CE6-AAAF-795F3467CC78}" type="slidenum">
              <a:rPr lang="en-GB" smtClean="0"/>
              <a:t>7</a:t>
            </a:fld>
            <a:endParaRPr lang="en-GB"/>
          </a:p>
        </p:txBody>
      </p:sp>
    </p:spTree>
    <p:extLst>
      <p:ext uri="{BB962C8B-B14F-4D97-AF65-F5344CB8AC3E}">
        <p14:creationId xmlns:p14="http://schemas.microsoft.com/office/powerpoint/2010/main" val="19368802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797B1-BB23-2A43-2DE5-6A3097ABD6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A153FF-CC90-52FA-7CE1-350FC6260897}"/>
              </a:ext>
            </a:extLst>
          </p:cNvPr>
          <p:cNvSpPr>
            <a:spLocks noGrp="1" noRot="1" noChangeAspect="1"/>
          </p:cNvSpPr>
          <p:nvPr>
            <p:ph type="sldImg"/>
          </p:nvPr>
        </p:nvSpPr>
        <p:spPr>
          <a:xfrm>
            <a:off x="1200150" y="1143000"/>
            <a:ext cx="4457700" cy="3086100"/>
          </a:xfrm>
        </p:spPr>
      </p:sp>
      <p:sp>
        <p:nvSpPr>
          <p:cNvPr id="3" name="Notes Placeholder 2">
            <a:extLst>
              <a:ext uri="{FF2B5EF4-FFF2-40B4-BE49-F238E27FC236}">
                <a16:creationId xmlns:a16="http://schemas.microsoft.com/office/drawing/2014/main" id="{2E7EF4A8-1A4D-7A9C-6944-38CE2A53026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BE22E25-CB27-52E3-4F8E-862348929235}"/>
              </a:ext>
            </a:extLst>
          </p:cNvPr>
          <p:cNvSpPr>
            <a:spLocks noGrp="1"/>
          </p:cNvSpPr>
          <p:nvPr>
            <p:ph type="sldNum" sz="quarter" idx="5"/>
          </p:nvPr>
        </p:nvSpPr>
        <p:spPr/>
        <p:txBody>
          <a:bodyPr/>
          <a:lstStyle/>
          <a:p>
            <a:fld id="{A8AC2632-98F1-4CE6-AAAF-795F3467CC78}" type="slidenum">
              <a:rPr lang="en-GB" smtClean="0"/>
              <a:t>8</a:t>
            </a:fld>
            <a:endParaRPr lang="en-GB"/>
          </a:p>
        </p:txBody>
      </p:sp>
    </p:spTree>
    <p:extLst>
      <p:ext uri="{BB962C8B-B14F-4D97-AF65-F5344CB8AC3E}">
        <p14:creationId xmlns:p14="http://schemas.microsoft.com/office/powerpoint/2010/main" val="5583425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8AC2632-98F1-4CE6-AAAF-795F3467CC78}" type="slidenum">
              <a:rPr lang="en-GB" smtClean="0"/>
              <a:t>10</a:t>
            </a:fld>
            <a:endParaRPr lang="en-GB"/>
          </a:p>
        </p:txBody>
      </p:sp>
    </p:spTree>
    <p:extLst>
      <p:ext uri="{BB962C8B-B14F-4D97-AF65-F5344CB8AC3E}">
        <p14:creationId xmlns:p14="http://schemas.microsoft.com/office/powerpoint/2010/main" val="1412596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269A6B-9B18-3D32-10D3-32282D23A3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AB8BD3-5A0E-8550-B277-99A5203020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42424E-A2B8-9DBF-F7C3-EDCC511AA8C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D7379B1-E8D9-DDAF-425F-80EB0276F6E6}"/>
              </a:ext>
            </a:extLst>
          </p:cNvPr>
          <p:cNvSpPr>
            <a:spLocks noGrp="1"/>
          </p:cNvSpPr>
          <p:nvPr>
            <p:ph type="sldNum" sz="quarter" idx="5"/>
          </p:nvPr>
        </p:nvSpPr>
        <p:spPr/>
        <p:txBody>
          <a:bodyPr/>
          <a:lstStyle/>
          <a:p>
            <a:fld id="{A8AC2632-98F1-4CE6-AAAF-795F3467CC78}" type="slidenum">
              <a:rPr lang="en-GB" smtClean="0"/>
              <a:t>11</a:t>
            </a:fld>
            <a:endParaRPr lang="en-GB"/>
          </a:p>
        </p:txBody>
      </p:sp>
    </p:spTree>
    <p:extLst>
      <p:ext uri="{BB962C8B-B14F-4D97-AF65-F5344CB8AC3E}">
        <p14:creationId xmlns:p14="http://schemas.microsoft.com/office/powerpoint/2010/main" val="7942019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8AC2632-98F1-4CE6-AAAF-795F3467CC78}" type="slidenum">
              <a:rPr lang="en-GB" smtClean="0"/>
              <a:t>13</a:t>
            </a:fld>
            <a:endParaRPr lang="en-GB"/>
          </a:p>
        </p:txBody>
      </p:sp>
    </p:spTree>
    <p:extLst>
      <p:ext uri="{BB962C8B-B14F-4D97-AF65-F5344CB8AC3E}">
        <p14:creationId xmlns:p14="http://schemas.microsoft.com/office/powerpoint/2010/main" val="26806550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9573E91C-C302-4E1C-8301-8821D4DFC331}" type="datetimeFigureOut">
              <a:rPr lang="en-GB" smtClean="0"/>
              <a:t>21/10/2026</a:t>
            </a:fld>
            <a:endParaRPr lang="en-GB"/>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6996113" y="6356352"/>
            <a:ext cx="2228850" cy="365125"/>
          </a:xfrm>
          <a:prstGeom prst="rect">
            <a:avLst/>
          </a:prstGeom>
        </p:spPr>
        <p:txBody>
          <a:bodyPr/>
          <a:lstStyle/>
          <a:p>
            <a:fld id="{71DA01DD-010A-4BA4-A230-41418F5763F2}" type="slidenum">
              <a:rPr lang="en-GB" smtClean="0"/>
              <a:t>‹#›</a:t>
            </a:fld>
            <a:endParaRPr lang="en-GB"/>
          </a:p>
        </p:txBody>
      </p:sp>
    </p:spTree>
    <p:extLst>
      <p:ext uri="{BB962C8B-B14F-4D97-AF65-F5344CB8AC3E}">
        <p14:creationId xmlns:p14="http://schemas.microsoft.com/office/powerpoint/2010/main" val="14713786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9573E91C-C302-4E1C-8301-8821D4DFC331}" type="datetimeFigureOut">
              <a:rPr lang="en-GB" smtClean="0"/>
              <a:t>21/10/2026</a:t>
            </a:fld>
            <a:endParaRPr lang="en-GB"/>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6996113" y="6356352"/>
            <a:ext cx="2228850" cy="365125"/>
          </a:xfrm>
          <a:prstGeom prst="rect">
            <a:avLst/>
          </a:prstGeom>
        </p:spPr>
        <p:txBody>
          <a:bodyPr/>
          <a:lstStyle/>
          <a:p>
            <a:fld id="{71DA01DD-010A-4BA4-A230-41418F5763F2}" type="slidenum">
              <a:rPr lang="en-GB" smtClean="0"/>
              <a:t>‹#›</a:t>
            </a:fld>
            <a:endParaRPr lang="en-GB"/>
          </a:p>
        </p:txBody>
      </p:sp>
    </p:spTree>
    <p:extLst>
      <p:ext uri="{BB962C8B-B14F-4D97-AF65-F5344CB8AC3E}">
        <p14:creationId xmlns:p14="http://schemas.microsoft.com/office/powerpoint/2010/main" val="2303477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9573E91C-C302-4E1C-8301-8821D4DFC331}" type="datetimeFigureOut">
              <a:rPr lang="en-GB" smtClean="0"/>
              <a:t>21/10/2026</a:t>
            </a:fld>
            <a:endParaRPr lang="en-GB"/>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6996113" y="6356352"/>
            <a:ext cx="2228850" cy="365125"/>
          </a:xfrm>
          <a:prstGeom prst="rect">
            <a:avLst/>
          </a:prstGeom>
        </p:spPr>
        <p:txBody>
          <a:bodyPr/>
          <a:lstStyle/>
          <a:p>
            <a:fld id="{71DA01DD-010A-4BA4-A230-41418F5763F2}" type="slidenum">
              <a:rPr lang="en-GB" smtClean="0"/>
              <a:t>‹#›</a:t>
            </a:fld>
            <a:endParaRPr lang="en-GB"/>
          </a:p>
        </p:txBody>
      </p:sp>
    </p:spTree>
    <p:extLst>
      <p:ext uri="{BB962C8B-B14F-4D97-AF65-F5344CB8AC3E}">
        <p14:creationId xmlns:p14="http://schemas.microsoft.com/office/powerpoint/2010/main" val="34359349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81038" y="6356352"/>
            <a:ext cx="2228850" cy="365125"/>
          </a:xfrm>
          <a:prstGeom prst="rect">
            <a:avLst/>
          </a:prstGeom>
        </p:spPr>
        <p:txBody>
          <a:bodyPr/>
          <a:lstStyle/>
          <a:p>
            <a:fld id="{9573E91C-C302-4E1C-8301-8821D4DFC331}" type="datetimeFigureOut">
              <a:rPr lang="en-GB" smtClean="0"/>
              <a:t>21/10/2026</a:t>
            </a:fld>
            <a:endParaRPr lang="en-GB"/>
          </a:p>
        </p:txBody>
      </p:sp>
      <p:sp>
        <p:nvSpPr>
          <p:cNvPr id="6" name="Footer Placeholder 5"/>
          <p:cNvSpPr>
            <a:spLocks noGrp="1"/>
          </p:cNvSpPr>
          <p:nvPr>
            <p:ph type="ftr" sz="quarter" idx="11"/>
          </p:nvPr>
        </p:nvSpPr>
        <p:spPr>
          <a:xfrm>
            <a:off x="3281363" y="6356352"/>
            <a:ext cx="3343275"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6996113" y="6356352"/>
            <a:ext cx="2228850" cy="365125"/>
          </a:xfrm>
          <a:prstGeom prst="rect">
            <a:avLst/>
          </a:prstGeom>
        </p:spPr>
        <p:txBody>
          <a:bodyPr/>
          <a:lstStyle/>
          <a:p>
            <a:fld id="{71DA01DD-010A-4BA4-A230-41418F5763F2}" type="slidenum">
              <a:rPr lang="en-GB" smtClean="0"/>
              <a:t>‹#›</a:t>
            </a:fld>
            <a:endParaRPr lang="en-GB"/>
          </a:p>
        </p:txBody>
      </p:sp>
    </p:spTree>
    <p:extLst>
      <p:ext uri="{BB962C8B-B14F-4D97-AF65-F5344CB8AC3E}">
        <p14:creationId xmlns:p14="http://schemas.microsoft.com/office/powerpoint/2010/main" val="193940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81038" y="6356352"/>
            <a:ext cx="2228850" cy="365125"/>
          </a:xfrm>
          <a:prstGeom prst="rect">
            <a:avLst/>
          </a:prstGeom>
        </p:spPr>
        <p:txBody>
          <a:bodyPr/>
          <a:lstStyle/>
          <a:p>
            <a:fld id="{9573E91C-C302-4E1C-8301-8821D4DFC331}" type="datetimeFigureOut">
              <a:rPr lang="en-GB" smtClean="0"/>
              <a:t>21/10/2026</a:t>
            </a:fld>
            <a:endParaRPr lang="en-GB"/>
          </a:p>
        </p:txBody>
      </p:sp>
      <p:sp>
        <p:nvSpPr>
          <p:cNvPr id="8" name="Footer Placeholder 7"/>
          <p:cNvSpPr>
            <a:spLocks noGrp="1"/>
          </p:cNvSpPr>
          <p:nvPr>
            <p:ph type="ftr" sz="quarter" idx="11"/>
          </p:nvPr>
        </p:nvSpPr>
        <p:spPr>
          <a:xfrm>
            <a:off x="3281363" y="6356352"/>
            <a:ext cx="3343275" cy="365125"/>
          </a:xfrm>
          <a:prstGeom prst="rect">
            <a:avLst/>
          </a:prstGeom>
        </p:spPr>
        <p:txBody>
          <a:bodyPr/>
          <a:lstStyle/>
          <a:p>
            <a:endParaRPr lang="en-GB"/>
          </a:p>
        </p:txBody>
      </p:sp>
      <p:sp>
        <p:nvSpPr>
          <p:cNvPr id="9" name="Slide Number Placeholder 8"/>
          <p:cNvSpPr>
            <a:spLocks noGrp="1"/>
          </p:cNvSpPr>
          <p:nvPr>
            <p:ph type="sldNum" sz="quarter" idx="12"/>
          </p:nvPr>
        </p:nvSpPr>
        <p:spPr>
          <a:xfrm>
            <a:off x="6996113" y="6356352"/>
            <a:ext cx="2228850" cy="365125"/>
          </a:xfrm>
          <a:prstGeom prst="rect">
            <a:avLst/>
          </a:prstGeom>
        </p:spPr>
        <p:txBody>
          <a:bodyPr/>
          <a:lstStyle/>
          <a:p>
            <a:fld id="{71DA01DD-010A-4BA4-A230-41418F5763F2}" type="slidenum">
              <a:rPr lang="en-GB" smtClean="0"/>
              <a:t>‹#›</a:t>
            </a:fld>
            <a:endParaRPr lang="en-GB"/>
          </a:p>
        </p:txBody>
      </p:sp>
    </p:spTree>
    <p:extLst>
      <p:ext uri="{BB962C8B-B14F-4D97-AF65-F5344CB8AC3E}">
        <p14:creationId xmlns:p14="http://schemas.microsoft.com/office/powerpoint/2010/main" val="1244405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F5CC9F0-9994-44A1-A457-9C7C167C48B6}"/>
              </a:ext>
            </a:extLst>
          </p:cNvPr>
          <p:cNvSpPr/>
          <p:nvPr userDrawn="1"/>
        </p:nvSpPr>
        <p:spPr>
          <a:xfrm>
            <a:off x="0" y="0"/>
            <a:ext cx="9906000" cy="1285714"/>
          </a:xfrm>
          <a:prstGeom prst="rect">
            <a:avLst/>
          </a:prstGeom>
          <a:solidFill>
            <a:srgbClr val="1B4E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962" dirty="0"/>
          </a:p>
        </p:txBody>
      </p:sp>
      <p:sp>
        <p:nvSpPr>
          <p:cNvPr id="2" name="Title 1"/>
          <p:cNvSpPr>
            <a:spLocks noGrp="1"/>
          </p:cNvSpPr>
          <p:nvPr>
            <p:ph type="title"/>
          </p:nvPr>
        </p:nvSpPr>
        <p:spPr>
          <a:xfrm>
            <a:off x="381000" y="145143"/>
            <a:ext cx="8843964" cy="1140572"/>
          </a:xfrm>
        </p:spPr>
        <p:txBody>
          <a:bodyPr lIns="0" tIns="0" rIns="0" bIns="0">
            <a:normAutofit/>
          </a:bodyPr>
          <a:lstStyle>
            <a:lvl1pPr>
              <a:lnSpc>
                <a:spcPct val="80000"/>
              </a:lnSpc>
              <a:defRPr sz="3600">
                <a:solidFill>
                  <a:schemeClr val="bg1"/>
                </a:solidFill>
                <a:latin typeface="Kameron" panose="02000503040000020003" pitchFamily="2" charset="0"/>
              </a:defRPr>
            </a:lvl1pPr>
          </a:lstStyle>
          <a:p>
            <a:r>
              <a:rPr lang="en-US" dirty="0"/>
              <a:t>Click to edit Master title style</a:t>
            </a:r>
          </a:p>
        </p:txBody>
      </p:sp>
      <p:sp>
        <p:nvSpPr>
          <p:cNvPr id="4" name="TextBox 3">
            <a:hlinkClick r:id="rId2" action="ppaction://hlinksldjump"/>
            <a:extLst>
              <a:ext uri="{FF2B5EF4-FFF2-40B4-BE49-F238E27FC236}">
                <a16:creationId xmlns:a16="http://schemas.microsoft.com/office/drawing/2014/main" id="{5D076D5E-08A7-6BBF-67AA-30993BED9DC0}"/>
              </a:ext>
            </a:extLst>
          </p:cNvPr>
          <p:cNvSpPr txBox="1"/>
          <p:nvPr userDrawn="1"/>
        </p:nvSpPr>
        <p:spPr>
          <a:xfrm>
            <a:off x="8594422" y="0"/>
            <a:ext cx="1311578" cy="276999"/>
          </a:xfrm>
          <a:prstGeom prst="rect">
            <a:avLst/>
          </a:prstGeom>
          <a:noFill/>
        </p:spPr>
        <p:txBody>
          <a:bodyPr wrap="none" rtlCol="0">
            <a:spAutoFit/>
          </a:bodyPr>
          <a:lstStyle/>
          <a:p>
            <a:r>
              <a:rPr lang="en-GB" sz="1200" u="sng" dirty="0">
                <a:solidFill>
                  <a:schemeClr val="bg1"/>
                </a:solidFill>
                <a:latin typeface="Kameron" panose="02000503040000020003" pitchFamily="2" charset="0"/>
                <a:hlinkClick r:id="rId2" action="ppaction://hlinksldjump">
                  <a:extLst>
                    <a:ext uri="{A12FA001-AC4F-418D-AE19-62706E023703}">
                      <ahyp:hlinkClr xmlns:ahyp="http://schemas.microsoft.com/office/drawing/2018/hyperlinkcolor" val="tx"/>
                    </a:ext>
                  </a:extLst>
                </a:hlinkClick>
              </a:rPr>
              <a:t>Back to contents</a:t>
            </a:r>
            <a:endParaRPr lang="en-GB" sz="1200" u="sng" dirty="0">
              <a:solidFill>
                <a:schemeClr val="bg1"/>
              </a:solidFill>
              <a:latin typeface="Kameron" panose="02000503040000020003" pitchFamily="2" charset="0"/>
            </a:endParaRPr>
          </a:p>
        </p:txBody>
      </p:sp>
    </p:spTree>
    <p:extLst>
      <p:ext uri="{BB962C8B-B14F-4D97-AF65-F5344CB8AC3E}">
        <p14:creationId xmlns:p14="http://schemas.microsoft.com/office/powerpoint/2010/main" val="3345283467"/>
      </p:ext>
    </p:extLst>
  </p:cSld>
  <p:clrMapOvr>
    <a:masterClrMapping/>
  </p:clrMapOvr>
  <p:extLst>
    <p:ext uri="{DCECCB84-F9BA-43D5-87BE-67443E8EF086}">
      <p15:sldGuideLst xmlns:p15="http://schemas.microsoft.com/office/powerpoint/2012/main">
        <p15:guide id="3" orient="horz" pos="1003" userDrawn="1">
          <p15:clr>
            <a:srgbClr val="FBAE40"/>
          </p15:clr>
        </p15:guide>
        <p15:guide id="4" pos="240" userDrawn="1">
          <p15:clr>
            <a:srgbClr val="FBAE40"/>
          </p15:clr>
        </p15:guide>
        <p15:guide id="5" pos="1986"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1038" y="6356352"/>
            <a:ext cx="2228850" cy="365125"/>
          </a:xfrm>
          <a:prstGeom prst="rect">
            <a:avLst/>
          </a:prstGeom>
        </p:spPr>
        <p:txBody>
          <a:bodyPr/>
          <a:lstStyle/>
          <a:p>
            <a:fld id="{9573E91C-C302-4E1C-8301-8821D4DFC331}" type="datetimeFigureOut">
              <a:rPr lang="en-GB" smtClean="0"/>
              <a:t>21/10/2026</a:t>
            </a:fld>
            <a:endParaRPr lang="en-GB"/>
          </a:p>
        </p:txBody>
      </p:sp>
      <p:sp>
        <p:nvSpPr>
          <p:cNvPr id="3" name="Footer Placeholder 2"/>
          <p:cNvSpPr>
            <a:spLocks noGrp="1"/>
          </p:cNvSpPr>
          <p:nvPr>
            <p:ph type="ftr" sz="quarter" idx="11"/>
          </p:nvPr>
        </p:nvSpPr>
        <p:spPr>
          <a:xfrm>
            <a:off x="3281363" y="6356352"/>
            <a:ext cx="3343275" cy="365125"/>
          </a:xfrm>
          <a:prstGeom prst="rect">
            <a:avLst/>
          </a:prstGeom>
        </p:spPr>
        <p:txBody>
          <a:bodyPr/>
          <a:lstStyle/>
          <a:p>
            <a:endParaRPr lang="en-GB"/>
          </a:p>
        </p:txBody>
      </p:sp>
      <p:sp>
        <p:nvSpPr>
          <p:cNvPr id="4" name="Slide Number Placeholder 3"/>
          <p:cNvSpPr>
            <a:spLocks noGrp="1"/>
          </p:cNvSpPr>
          <p:nvPr>
            <p:ph type="sldNum" sz="quarter" idx="12"/>
          </p:nvPr>
        </p:nvSpPr>
        <p:spPr>
          <a:xfrm>
            <a:off x="6996113" y="6356352"/>
            <a:ext cx="2228850" cy="365125"/>
          </a:xfrm>
          <a:prstGeom prst="rect">
            <a:avLst/>
          </a:prstGeom>
        </p:spPr>
        <p:txBody>
          <a:bodyPr/>
          <a:lstStyle/>
          <a:p>
            <a:fld id="{71DA01DD-010A-4BA4-A230-41418F5763F2}" type="slidenum">
              <a:rPr lang="en-GB" smtClean="0"/>
              <a:t>‹#›</a:t>
            </a:fld>
            <a:endParaRPr lang="en-GB"/>
          </a:p>
        </p:txBody>
      </p:sp>
    </p:spTree>
    <p:extLst>
      <p:ext uri="{BB962C8B-B14F-4D97-AF65-F5344CB8AC3E}">
        <p14:creationId xmlns:p14="http://schemas.microsoft.com/office/powerpoint/2010/main" val="139265273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guide id="3" orient="horz" pos="981"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81038" y="6356352"/>
            <a:ext cx="2228850" cy="365125"/>
          </a:xfrm>
          <a:prstGeom prst="rect">
            <a:avLst/>
          </a:prstGeom>
        </p:spPr>
        <p:txBody>
          <a:bodyPr/>
          <a:lstStyle/>
          <a:p>
            <a:fld id="{9573E91C-C302-4E1C-8301-8821D4DFC331}" type="datetimeFigureOut">
              <a:rPr lang="en-GB" smtClean="0"/>
              <a:t>21/10/2026</a:t>
            </a:fld>
            <a:endParaRPr lang="en-GB"/>
          </a:p>
        </p:txBody>
      </p:sp>
      <p:sp>
        <p:nvSpPr>
          <p:cNvPr id="6" name="Footer Placeholder 5"/>
          <p:cNvSpPr>
            <a:spLocks noGrp="1"/>
          </p:cNvSpPr>
          <p:nvPr>
            <p:ph type="ftr" sz="quarter" idx="11"/>
          </p:nvPr>
        </p:nvSpPr>
        <p:spPr>
          <a:xfrm>
            <a:off x="3281363" y="6356352"/>
            <a:ext cx="3343275"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6996113" y="6356352"/>
            <a:ext cx="2228850" cy="365125"/>
          </a:xfrm>
          <a:prstGeom prst="rect">
            <a:avLst/>
          </a:prstGeom>
        </p:spPr>
        <p:txBody>
          <a:bodyPr/>
          <a:lstStyle/>
          <a:p>
            <a:fld id="{71DA01DD-010A-4BA4-A230-41418F5763F2}" type="slidenum">
              <a:rPr lang="en-GB" smtClean="0"/>
              <a:t>‹#›</a:t>
            </a:fld>
            <a:endParaRPr lang="en-GB"/>
          </a:p>
        </p:txBody>
      </p:sp>
    </p:spTree>
    <p:extLst>
      <p:ext uri="{BB962C8B-B14F-4D97-AF65-F5344CB8AC3E}">
        <p14:creationId xmlns:p14="http://schemas.microsoft.com/office/powerpoint/2010/main" val="8929633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81038" y="6356352"/>
            <a:ext cx="2228850" cy="365125"/>
          </a:xfrm>
          <a:prstGeom prst="rect">
            <a:avLst/>
          </a:prstGeom>
        </p:spPr>
        <p:txBody>
          <a:bodyPr/>
          <a:lstStyle/>
          <a:p>
            <a:fld id="{9573E91C-C302-4E1C-8301-8821D4DFC331}" type="datetimeFigureOut">
              <a:rPr lang="en-GB" smtClean="0"/>
              <a:t>21/10/2026</a:t>
            </a:fld>
            <a:endParaRPr lang="en-GB"/>
          </a:p>
        </p:txBody>
      </p:sp>
      <p:sp>
        <p:nvSpPr>
          <p:cNvPr id="6" name="Footer Placeholder 5"/>
          <p:cNvSpPr>
            <a:spLocks noGrp="1"/>
          </p:cNvSpPr>
          <p:nvPr>
            <p:ph type="ftr" sz="quarter" idx="11"/>
          </p:nvPr>
        </p:nvSpPr>
        <p:spPr>
          <a:xfrm>
            <a:off x="3281363" y="6356352"/>
            <a:ext cx="3343275"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6996113" y="6356352"/>
            <a:ext cx="2228850" cy="365125"/>
          </a:xfrm>
          <a:prstGeom prst="rect">
            <a:avLst/>
          </a:prstGeom>
        </p:spPr>
        <p:txBody>
          <a:bodyPr/>
          <a:lstStyle/>
          <a:p>
            <a:fld id="{71DA01DD-010A-4BA4-A230-41418F5763F2}" type="slidenum">
              <a:rPr lang="en-GB" smtClean="0"/>
              <a:t>‹#›</a:t>
            </a:fld>
            <a:endParaRPr lang="en-GB"/>
          </a:p>
        </p:txBody>
      </p:sp>
    </p:spTree>
    <p:extLst>
      <p:ext uri="{BB962C8B-B14F-4D97-AF65-F5344CB8AC3E}">
        <p14:creationId xmlns:p14="http://schemas.microsoft.com/office/powerpoint/2010/main" val="7549973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9573E91C-C302-4E1C-8301-8821D4DFC331}" type="datetimeFigureOut">
              <a:rPr lang="en-GB" smtClean="0"/>
              <a:t>21/10/2026</a:t>
            </a:fld>
            <a:endParaRPr lang="en-GB"/>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6996113" y="6356352"/>
            <a:ext cx="2228850" cy="365125"/>
          </a:xfrm>
          <a:prstGeom prst="rect">
            <a:avLst/>
          </a:prstGeom>
        </p:spPr>
        <p:txBody>
          <a:bodyPr/>
          <a:lstStyle/>
          <a:p>
            <a:fld id="{71DA01DD-010A-4BA4-A230-41418F5763F2}" type="slidenum">
              <a:rPr lang="en-GB" smtClean="0"/>
              <a:t>‹#›</a:t>
            </a:fld>
            <a:endParaRPr lang="en-GB"/>
          </a:p>
        </p:txBody>
      </p:sp>
    </p:spTree>
    <p:extLst>
      <p:ext uri="{BB962C8B-B14F-4D97-AF65-F5344CB8AC3E}">
        <p14:creationId xmlns:p14="http://schemas.microsoft.com/office/powerpoint/2010/main" val="19969465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1038" y="6356352"/>
            <a:ext cx="2228850" cy="365125"/>
          </a:xfrm>
          <a:prstGeom prst="rect">
            <a:avLst/>
          </a:prstGeom>
        </p:spPr>
        <p:txBody>
          <a:bodyPr/>
          <a:lstStyle/>
          <a:p>
            <a:fld id="{9573E91C-C302-4E1C-8301-8821D4DFC331}" type="datetimeFigureOut">
              <a:rPr lang="en-GB" smtClean="0"/>
              <a:t>21/10/2026</a:t>
            </a:fld>
            <a:endParaRPr lang="en-GB"/>
          </a:p>
        </p:txBody>
      </p:sp>
      <p:sp>
        <p:nvSpPr>
          <p:cNvPr id="5" name="Footer Placeholder 4"/>
          <p:cNvSpPr>
            <a:spLocks noGrp="1"/>
          </p:cNvSpPr>
          <p:nvPr>
            <p:ph type="ftr" sz="quarter" idx="11"/>
          </p:nvPr>
        </p:nvSpPr>
        <p:spPr>
          <a:xfrm>
            <a:off x="3281363" y="6356352"/>
            <a:ext cx="3343275"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6996113" y="6356352"/>
            <a:ext cx="2228850" cy="365125"/>
          </a:xfrm>
          <a:prstGeom prst="rect">
            <a:avLst/>
          </a:prstGeom>
        </p:spPr>
        <p:txBody>
          <a:bodyPr/>
          <a:lstStyle/>
          <a:p>
            <a:fld id="{71DA01DD-010A-4BA4-A230-41418F5763F2}" type="slidenum">
              <a:rPr lang="en-GB" smtClean="0"/>
              <a:t>‹#›</a:t>
            </a:fld>
            <a:endParaRPr lang="en-GB"/>
          </a:p>
        </p:txBody>
      </p:sp>
    </p:spTree>
    <p:extLst>
      <p:ext uri="{BB962C8B-B14F-4D97-AF65-F5344CB8AC3E}">
        <p14:creationId xmlns:p14="http://schemas.microsoft.com/office/powerpoint/2010/main" val="859637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7" name="Group 6">
            <a:extLst>
              <a:ext uri="{FF2B5EF4-FFF2-40B4-BE49-F238E27FC236}">
                <a16:creationId xmlns:a16="http://schemas.microsoft.com/office/drawing/2014/main" id="{4369D939-9095-27F3-1486-3B36F88D1CAD}"/>
              </a:ext>
            </a:extLst>
          </p:cNvPr>
          <p:cNvGrpSpPr/>
          <p:nvPr userDrawn="1"/>
        </p:nvGrpSpPr>
        <p:grpSpPr>
          <a:xfrm>
            <a:off x="0" y="6756551"/>
            <a:ext cx="9906000" cy="101449"/>
            <a:chOff x="0" y="9425396"/>
            <a:chExt cx="12803400" cy="175804"/>
          </a:xfrm>
        </p:grpSpPr>
        <p:sp>
          <p:nvSpPr>
            <p:cNvPr id="8" name="Rectangle 7">
              <a:extLst>
                <a:ext uri="{FF2B5EF4-FFF2-40B4-BE49-F238E27FC236}">
                  <a16:creationId xmlns:a16="http://schemas.microsoft.com/office/drawing/2014/main" id="{C82E5E73-DC3A-53C6-36AE-250B4713C10C}"/>
                </a:ext>
              </a:extLst>
            </p:cNvPr>
            <p:cNvSpPr/>
            <p:nvPr/>
          </p:nvSpPr>
          <p:spPr>
            <a:xfrm>
              <a:off x="0" y="9425396"/>
              <a:ext cx="12801600" cy="17580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962" baseline="-25000"/>
            </a:p>
          </p:txBody>
        </p:sp>
        <p:sp>
          <p:nvSpPr>
            <p:cNvPr id="9" name="Rectangle 8">
              <a:extLst>
                <a:ext uri="{FF2B5EF4-FFF2-40B4-BE49-F238E27FC236}">
                  <a16:creationId xmlns:a16="http://schemas.microsoft.com/office/drawing/2014/main" id="{A5A89AD5-36E8-5906-A232-857278E125F1}"/>
                </a:ext>
              </a:extLst>
            </p:cNvPr>
            <p:cNvSpPr/>
            <p:nvPr/>
          </p:nvSpPr>
          <p:spPr>
            <a:xfrm>
              <a:off x="0" y="9425396"/>
              <a:ext cx="2559600" cy="175804"/>
            </a:xfrm>
            <a:prstGeom prst="rect">
              <a:avLst/>
            </a:prstGeom>
            <a:solidFill>
              <a:srgbClr val="DA4439"/>
            </a:solidFill>
            <a:ln>
              <a:solidFill>
                <a:srgbClr val="DA443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962" baseline="-25000" dirty="0"/>
            </a:p>
          </p:txBody>
        </p:sp>
        <p:sp>
          <p:nvSpPr>
            <p:cNvPr id="10" name="Rectangle 9">
              <a:extLst>
                <a:ext uri="{FF2B5EF4-FFF2-40B4-BE49-F238E27FC236}">
                  <a16:creationId xmlns:a16="http://schemas.microsoft.com/office/drawing/2014/main" id="{990BA073-2DC7-4B90-4BCF-9FED660428AB}"/>
                </a:ext>
              </a:extLst>
            </p:cNvPr>
            <p:cNvSpPr/>
            <p:nvPr/>
          </p:nvSpPr>
          <p:spPr>
            <a:xfrm>
              <a:off x="2559600" y="9425396"/>
              <a:ext cx="2559600" cy="175804"/>
            </a:xfrm>
            <a:prstGeom prst="rect">
              <a:avLst/>
            </a:prstGeom>
            <a:solidFill>
              <a:srgbClr val="E19236"/>
            </a:solidFill>
            <a:ln>
              <a:solidFill>
                <a:srgbClr val="E1923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962" baseline="-25000"/>
            </a:p>
          </p:txBody>
        </p:sp>
        <p:sp>
          <p:nvSpPr>
            <p:cNvPr id="11" name="Rectangle 10">
              <a:extLst>
                <a:ext uri="{FF2B5EF4-FFF2-40B4-BE49-F238E27FC236}">
                  <a16:creationId xmlns:a16="http://schemas.microsoft.com/office/drawing/2014/main" id="{EE89C83B-CA1D-ED9A-9812-13D9775D87E7}"/>
                </a:ext>
              </a:extLst>
            </p:cNvPr>
            <p:cNvSpPr/>
            <p:nvPr/>
          </p:nvSpPr>
          <p:spPr>
            <a:xfrm>
              <a:off x="5122800" y="9425396"/>
              <a:ext cx="2559600" cy="175804"/>
            </a:xfrm>
            <a:prstGeom prst="rect">
              <a:avLst/>
            </a:prstGeom>
            <a:solidFill>
              <a:srgbClr val="B4CC50"/>
            </a:solidFill>
            <a:ln>
              <a:solidFill>
                <a:srgbClr val="B4CC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962" baseline="-25000"/>
            </a:p>
          </p:txBody>
        </p:sp>
        <p:sp>
          <p:nvSpPr>
            <p:cNvPr id="12" name="Rectangle 11">
              <a:extLst>
                <a:ext uri="{FF2B5EF4-FFF2-40B4-BE49-F238E27FC236}">
                  <a16:creationId xmlns:a16="http://schemas.microsoft.com/office/drawing/2014/main" id="{81C52E19-9CB4-EF10-650C-8871B9DF3FAC}"/>
                </a:ext>
              </a:extLst>
            </p:cNvPr>
            <p:cNvSpPr/>
            <p:nvPr/>
          </p:nvSpPr>
          <p:spPr>
            <a:xfrm>
              <a:off x="7682400" y="9425396"/>
              <a:ext cx="2559600" cy="175804"/>
            </a:xfrm>
            <a:prstGeom prst="rect">
              <a:avLst/>
            </a:prstGeom>
            <a:solidFill>
              <a:srgbClr val="78C8D0"/>
            </a:solidFill>
            <a:ln>
              <a:solidFill>
                <a:srgbClr val="78C8D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962" baseline="-25000"/>
            </a:p>
          </p:txBody>
        </p:sp>
        <p:sp>
          <p:nvSpPr>
            <p:cNvPr id="13" name="Rectangle 12">
              <a:extLst>
                <a:ext uri="{FF2B5EF4-FFF2-40B4-BE49-F238E27FC236}">
                  <a16:creationId xmlns:a16="http://schemas.microsoft.com/office/drawing/2014/main" id="{740F1D43-5032-FBBA-943C-067098D9E53B}"/>
                </a:ext>
              </a:extLst>
            </p:cNvPr>
            <p:cNvSpPr/>
            <p:nvPr/>
          </p:nvSpPr>
          <p:spPr>
            <a:xfrm>
              <a:off x="10243800" y="9425396"/>
              <a:ext cx="2559600" cy="175804"/>
            </a:xfrm>
            <a:prstGeom prst="rect">
              <a:avLst/>
            </a:prstGeom>
            <a:solidFill>
              <a:srgbClr val="784C8D"/>
            </a:solidFill>
            <a:ln>
              <a:solidFill>
                <a:srgbClr val="784C8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962" baseline="-25000"/>
            </a:p>
          </p:txBody>
        </p:sp>
      </p:grpSp>
    </p:spTree>
    <p:extLst>
      <p:ext uri="{BB962C8B-B14F-4D97-AF65-F5344CB8AC3E}">
        <p14:creationId xmlns:p14="http://schemas.microsoft.com/office/powerpoint/2010/main" val="1068689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99A5D2"/>
          </p15:clr>
        </p15:guide>
        <p15:guide id="2" pos="6240" userDrawn="1">
          <p15:clr>
            <a:srgbClr val="99A5D2"/>
          </p15:clr>
        </p15:guide>
        <p15:guide id="3" pos="249" userDrawn="1">
          <p15:clr>
            <a:srgbClr val="99A5D2"/>
          </p15:clr>
        </p15:guide>
        <p15:guide id="4" pos="5990" userDrawn="1">
          <p15:clr>
            <a:srgbClr val="99A5D2"/>
          </p15:clr>
        </p15:guide>
        <p15:guide id="5" orient="horz" userDrawn="1">
          <p15:clr>
            <a:srgbClr val="99A5D2"/>
          </p15:clr>
        </p15:guide>
        <p15:guide id="6" orient="horz" pos="4320" userDrawn="1">
          <p15:clr>
            <a:srgbClr val="99A5D2"/>
          </p15:clr>
        </p15:guide>
        <p15:guide id="7" orient="horz" pos="997" userDrawn="1">
          <p15:clr>
            <a:srgbClr val="99A5D2"/>
          </p15:clr>
        </p15:guide>
        <p15:guide id="8" orient="horz" pos="2490" userDrawn="1">
          <p15:clr>
            <a:srgbClr val="99A5D2"/>
          </p15:clr>
        </p15:guide>
        <p15:guide id="9" orient="horz" pos="2554" userDrawn="1">
          <p15:clr>
            <a:srgbClr val="99A5D2"/>
          </p15:clr>
        </p15:guide>
        <p15:guide id="10" orient="horz" pos="4047" userDrawn="1">
          <p15:clr>
            <a:srgbClr val="99A5D2"/>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hyperlink" Target="https://www.thehazeleyacademy.com/Extracurricular/" TargetMode="External"/><Relationship Id="rId13" Type="http://schemas.openxmlformats.org/officeDocument/2006/relationships/hyperlink" Target="mailto:hmathanarajah@haz5d.com" TargetMode="External"/><Relationship Id="rId18" Type="http://schemas.openxmlformats.org/officeDocument/2006/relationships/hyperlink" Target="mailto:jkendall@haz5d.com" TargetMode="External"/><Relationship Id="rId3" Type="http://schemas.openxmlformats.org/officeDocument/2006/relationships/slide" Target="slide2.xml"/><Relationship Id="rId21" Type="http://schemas.openxmlformats.org/officeDocument/2006/relationships/slide" Target="slide13.xml"/><Relationship Id="rId7" Type="http://schemas.openxmlformats.org/officeDocument/2006/relationships/slide" Target="slide7.xml"/><Relationship Id="rId12" Type="http://schemas.openxmlformats.org/officeDocument/2006/relationships/hyperlink" Target="https://www.mksendlocaloffer.co.uk/" TargetMode="External"/><Relationship Id="rId17" Type="http://schemas.openxmlformats.org/officeDocument/2006/relationships/hyperlink" Target="mailto:medical@haz5d.com" TargetMode="External"/><Relationship Id="rId2" Type="http://schemas.openxmlformats.org/officeDocument/2006/relationships/notesSlide" Target="../notesSlides/notesSlide1.xml"/><Relationship Id="rId16" Type="http://schemas.openxmlformats.org/officeDocument/2006/relationships/hyperlink" Target="mailto:mbarstow-nazli@haz5d.com" TargetMode="External"/><Relationship Id="rId20" Type="http://schemas.openxmlformats.org/officeDocument/2006/relationships/slide" Target="slide14.xml"/><Relationship Id="rId1" Type="http://schemas.openxmlformats.org/officeDocument/2006/relationships/slideLayout" Target="../slideLayouts/slideLayout1.xml"/><Relationship Id="rId6" Type="http://schemas.openxmlformats.org/officeDocument/2006/relationships/slide" Target="slide6.xml"/><Relationship Id="rId11" Type="http://schemas.openxmlformats.org/officeDocument/2006/relationships/slide" Target="slide12.xml"/><Relationship Id="rId5" Type="http://schemas.openxmlformats.org/officeDocument/2006/relationships/slide" Target="slide5.xml"/><Relationship Id="rId15" Type="http://schemas.openxmlformats.org/officeDocument/2006/relationships/hyperlink" Target="mailto:bbrooks@haz5d.com" TargetMode="External"/><Relationship Id="rId10" Type="http://schemas.openxmlformats.org/officeDocument/2006/relationships/slide" Target="slide10.xml"/><Relationship Id="rId19" Type="http://schemas.openxmlformats.org/officeDocument/2006/relationships/hyperlink" Target="mailto:rhall@haz5d.com" TargetMode="External"/><Relationship Id="rId4" Type="http://schemas.openxmlformats.org/officeDocument/2006/relationships/slide" Target="slide3.xml"/><Relationship Id="rId9" Type="http://schemas.openxmlformats.org/officeDocument/2006/relationships/slide" Target="slide9.xml"/><Relationship Id="rId14" Type="http://schemas.openxmlformats.org/officeDocument/2006/relationships/hyperlink" Target="mailto:nlord@haz5d.com" TargetMode="External"/></Relationships>
</file>

<file path=ppt/slides/_rels/slide2.xml.rels><?xml version="1.0" encoding="UTF-8" standalone="yes"?>
<Relationships xmlns="http://schemas.openxmlformats.org/package/2006/relationships"><Relationship Id="rId3" Type="http://schemas.microsoft.com/office/2018/10/relationships/comments" Target="../comments/modernComment_103_15E84201.xml"/><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microsoft.com/office/2018/10/relationships/comments" Target="../comments/modernComment_104_24EAC148.xml"/><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8" Type="http://schemas.openxmlformats.org/officeDocument/2006/relationships/hyperlink" Target="https://www.milton-keynes.gov.uk/schools-and-lifelong-learning/SEND/send-directory-information/occupational-therapy-service-children" TargetMode="External"/><Relationship Id="rId13" Type="http://schemas.openxmlformats.org/officeDocument/2006/relationships/hyperlink" Target="https://www.cnwl.nhs.uk/services/community-services/milton-keynes-children-complex-needs-service" TargetMode="External"/><Relationship Id="rId3" Type="http://schemas.openxmlformats.org/officeDocument/2006/relationships/image" Target="../media/image12.JPG"/><Relationship Id="rId7" Type="http://schemas.openxmlformats.org/officeDocument/2006/relationships/hyperlink" Target="https://www.cnwl.nhs.uk/mkchildslt" TargetMode="External"/><Relationship Id="rId12" Type="http://schemas.openxmlformats.org/officeDocument/2006/relationships/hyperlink" Target="https://www.mkchildrenshealth.cnwl.nhs.uk/young-people/" TargetMode="External"/><Relationship Id="rId17" Type="http://schemas.openxmlformats.org/officeDocument/2006/relationships/hyperlink" Target="https://www.mksendlocaloffer.co.uk/" TargetMode="External"/><Relationship Id="rId2" Type="http://schemas.openxmlformats.org/officeDocument/2006/relationships/notesSlide" Target="../notesSlides/notesSlide10.xml"/><Relationship Id="rId16" Type="http://schemas.openxmlformats.org/officeDocument/2006/relationships/hyperlink" Target="https://mksendias.org.uk/" TargetMode="External"/><Relationship Id="rId1" Type="http://schemas.openxmlformats.org/officeDocument/2006/relationships/slideLayout" Target="../slideLayouts/slideLayout6.xml"/><Relationship Id="rId6" Type="http://schemas.openxmlformats.org/officeDocument/2006/relationships/hyperlink" Target="https://www.cnwl.nhs.uk/camhs/our-services/specialist-camhs/milton-keynes-camhs-1" TargetMode="External"/><Relationship Id="rId11" Type="http://schemas.openxmlformats.org/officeDocument/2006/relationships/hyperlink" Target="https://www.milton-keynes.gov.uk/children-and-families-practices-central-north-south" TargetMode="External"/><Relationship Id="rId5" Type="http://schemas.openxmlformats.org/officeDocument/2006/relationships/hyperlink" Target="https://www.mksendlocaloffer.co.uk/educational-psychology-service-eps" TargetMode="External"/><Relationship Id="rId15" Type="http://schemas.openxmlformats.org/officeDocument/2006/relationships/hyperlink" Target="https://www.milton-keynes.gov.uk/children-young-people-and-families/childrens-social-care" TargetMode="External"/><Relationship Id="rId10" Type="http://schemas.openxmlformats.org/officeDocument/2006/relationships/hyperlink" Target="https://www.mksendlocaloffer.co.uk/education-and-send/what-send-team-does/inclusion-specialist-teaching-team" TargetMode="External"/><Relationship Id="rId4" Type="http://schemas.openxmlformats.org/officeDocument/2006/relationships/hyperlink" Target="https://www.mksendlocaloffer.co.uk/education-and-send" TargetMode="External"/><Relationship Id="rId9" Type="http://schemas.openxmlformats.org/officeDocument/2006/relationships/hyperlink" Target="https://www.milton-keynes.gov.uk/schools-and-lifelong-learning/SEND/send-directory-information/physiotherapy-services" TargetMode="External"/><Relationship Id="rId14" Type="http://schemas.openxmlformats.org/officeDocument/2006/relationships/hyperlink" Target="https://www.mksendlocaloffer.co.uk/social-care/children-disabilities-team" TargetMode="External"/></Relationships>
</file>

<file path=ppt/slides/_rels/slide14.xml.rels><?xml version="1.0" encoding="UTF-8" standalone="yes"?>
<Relationships xmlns="http://schemas.openxmlformats.org/package/2006/relationships"><Relationship Id="rId8" Type="http://schemas.openxmlformats.org/officeDocument/2006/relationships/hyperlink" Target="mailto:rhall@haz5d.com" TargetMode="External"/><Relationship Id="rId3" Type="http://schemas.openxmlformats.org/officeDocument/2006/relationships/hyperlink" Target="mailto:nlord@haz5d.com" TargetMode="External"/><Relationship Id="rId7" Type="http://schemas.openxmlformats.org/officeDocument/2006/relationships/hyperlink" Target="mailto:jkendall@haz5d.com" TargetMode="External"/><Relationship Id="rId2" Type="http://schemas.openxmlformats.org/officeDocument/2006/relationships/hyperlink" Target="mailto:hmathanarajah@haz5d.com" TargetMode="External"/><Relationship Id="rId1" Type="http://schemas.openxmlformats.org/officeDocument/2006/relationships/slideLayout" Target="../slideLayouts/slideLayout6.xml"/><Relationship Id="rId6" Type="http://schemas.openxmlformats.org/officeDocument/2006/relationships/hyperlink" Target="mailto:medical@haz5d.com" TargetMode="External"/><Relationship Id="rId5" Type="http://schemas.openxmlformats.org/officeDocument/2006/relationships/hyperlink" Target="mailto:mbarstow-nazli@haz5d.com" TargetMode="External"/><Relationship Id="rId10" Type="http://schemas.openxmlformats.org/officeDocument/2006/relationships/image" Target="../media/image13.JPG"/><Relationship Id="rId4" Type="http://schemas.openxmlformats.org/officeDocument/2006/relationships/hyperlink" Target="mailto:bbrooks@haz5d.com" TargetMode="External"/><Relationship Id="rId9" Type="http://schemas.openxmlformats.org/officeDocument/2006/relationships/hyperlink" Target="https://www.thehazeleyacademy.com/Tutor-Group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23651-2037-A385-A51C-E1D0E80F5FD2}"/>
            </a:ext>
          </a:extLst>
        </p:cNvPr>
        <p:cNvGrpSpPr/>
        <p:nvPr/>
      </p:nvGrpSpPr>
      <p:grpSpPr>
        <a:xfrm>
          <a:off x="0" y="0"/>
          <a:ext cx="0" cy="0"/>
          <a:chOff x="0" y="0"/>
          <a:chExt cx="0" cy="0"/>
        </a:xfrm>
      </p:grpSpPr>
      <p:sp>
        <p:nvSpPr>
          <p:cNvPr id="2" name="Rectangle: Top Corners Rounded 1">
            <a:extLst>
              <a:ext uri="{FF2B5EF4-FFF2-40B4-BE49-F238E27FC236}">
                <a16:creationId xmlns:a16="http://schemas.microsoft.com/office/drawing/2014/main" id="{E89A675E-AA3E-966E-9E60-26270449E66B}"/>
              </a:ext>
              <a:ext uri="{C183D7F6-B498-43B3-948B-1728B52AA6E4}">
                <adec:decorative xmlns:adec="http://schemas.microsoft.com/office/drawing/2017/decorative" val="1"/>
              </a:ext>
            </a:extLst>
          </p:cNvPr>
          <p:cNvSpPr/>
          <p:nvPr/>
        </p:nvSpPr>
        <p:spPr>
          <a:xfrm rot="10800000">
            <a:off x="5047154" y="6144747"/>
            <a:ext cx="2196339" cy="350930"/>
          </a:xfrm>
          <a:prstGeom prst="round2SameRect">
            <a:avLst>
              <a:gd name="adj1" fmla="val 36979"/>
              <a:gd name="adj2"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sz="1200" b="1" dirty="0">
              <a:solidFill>
                <a:schemeClr val="bg1"/>
              </a:solidFill>
              <a:latin typeface="Kameron" panose="02000503040000020003" pitchFamily="2" charset="0"/>
            </a:endParaRPr>
          </a:p>
        </p:txBody>
      </p:sp>
      <p:sp>
        <p:nvSpPr>
          <p:cNvPr id="25" name="Title 24">
            <a:extLst>
              <a:ext uri="{FF2B5EF4-FFF2-40B4-BE49-F238E27FC236}">
                <a16:creationId xmlns:a16="http://schemas.microsoft.com/office/drawing/2014/main" id="{E296D1B2-6787-EDE2-D0FD-4F5FB6AF90E9}"/>
              </a:ext>
            </a:extLst>
          </p:cNvPr>
          <p:cNvSpPr>
            <a:spLocks noGrp="1"/>
          </p:cNvSpPr>
          <p:nvPr>
            <p:ph type="title" idx="4294967295"/>
          </p:nvPr>
        </p:nvSpPr>
        <p:spPr>
          <a:xfrm>
            <a:off x="0" y="-21078"/>
            <a:ext cx="9906000" cy="617707"/>
          </a:xfrm>
          <a:prstGeom prst="rect">
            <a:avLst/>
          </a:prstGeom>
          <a:solidFill>
            <a:srgbClr val="1B4E30"/>
          </a:solidFill>
          <a:ln w="381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chemeClr val="lt1"/>
                </a:solidFill>
                <a:effectLst/>
                <a:uLnTx/>
                <a:uFillTx/>
                <a:latin typeface="Kameron" panose="02000503040000020003" pitchFamily="2" charset="0"/>
                <a:ea typeface="+mn-ea"/>
                <a:cs typeface="+mn-cs"/>
              </a:rPr>
              <a:t>Hazeley SEN Information Report: Information At A Glance</a:t>
            </a:r>
          </a:p>
        </p:txBody>
      </p:sp>
      <p:sp>
        <p:nvSpPr>
          <p:cNvPr id="29" name="Rectangle: Top Corners Rounded 28">
            <a:extLst>
              <a:ext uri="{FF2B5EF4-FFF2-40B4-BE49-F238E27FC236}">
                <a16:creationId xmlns:a16="http://schemas.microsoft.com/office/drawing/2014/main" id="{6C3B3F44-632A-DEBB-92C4-FFD1D640BCAE}"/>
              </a:ext>
              <a:ext uri="{C183D7F6-B498-43B3-948B-1728B52AA6E4}">
                <adec:decorative xmlns:adec="http://schemas.microsoft.com/office/drawing/2017/decorative" val="1"/>
              </a:ext>
            </a:extLst>
          </p:cNvPr>
          <p:cNvSpPr/>
          <p:nvPr/>
        </p:nvSpPr>
        <p:spPr>
          <a:xfrm rot="10800000">
            <a:off x="305834" y="3163165"/>
            <a:ext cx="2196339" cy="350930"/>
          </a:xfrm>
          <a:prstGeom prst="round2SameRect">
            <a:avLst>
              <a:gd name="adj1" fmla="val 36979"/>
              <a:gd name="adj2"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sz="1200" b="1" dirty="0">
              <a:solidFill>
                <a:schemeClr val="bg1"/>
              </a:solidFill>
              <a:latin typeface="Kameron" panose="02000503040000020003" pitchFamily="2" charset="0"/>
            </a:endParaRPr>
          </a:p>
        </p:txBody>
      </p:sp>
      <p:sp>
        <p:nvSpPr>
          <p:cNvPr id="3" name="Rectangle: Rounded Corners 2">
            <a:extLst>
              <a:ext uri="{FF2B5EF4-FFF2-40B4-BE49-F238E27FC236}">
                <a16:creationId xmlns:a16="http://schemas.microsoft.com/office/drawing/2014/main" id="{81C8F268-D64C-B732-0998-956681F0153C}"/>
              </a:ext>
              <a:ext uri="{C183D7F6-B498-43B3-948B-1728B52AA6E4}">
                <adec:decorative xmlns:adec="http://schemas.microsoft.com/office/drawing/2017/decorative" val="1"/>
              </a:ext>
            </a:extLst>
          </p:cNvPr>
          <p:cNvSpPr/>
          <p:nvPr/>
        </p:nvSpPr>
        <p:spPr>
          <a:xfrm>
            <a:off x="305836" y="700391"/>
            <a:ext cx="2196339" cy="2824265"/>
          </a:xfrm>
          <a:prstGeom prst="roundRect">
            <a:avLst>
              <a:gd name="adj" fmla="val 6957"/>
            </a:avLst>
          </a:prstGeom>
          <a:noFill/>
          <a:ln>
            <a:solidFill>
              <a:srgbClr val="1B4E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Top Corners Rounded 15">
            <a:extLst>
              <a:ext uri="{FF2B5EF4-FFF2-40B4-BE49-F238E27FC236}">
                <a16:creationId xmlns:a16="http://schemas.microsoft.com/office/drawing/2014/main" id="{CF8876EF-9ADF-8360-09B4-B1CE4E429F3C}"/>
              </a:ext>
            </a:extLst>
          </p:cNvPr>
          <p:cNvSpPr/>
          <p:nvPr/>
        </p:nvSpPr>
        <p:spPr>
          <a:xfrm>
            <a:off x="305835" y="700391"/>
            <a:ext cx="2196339" cy="415047"/>
          </a:xfrm>
          <a:prstGeom prst="round2SameRect">
            <a:avLst>
              <a:gd name="adj1" fmla="val 36979"/>
              <a:gd name="adj2" fmla="val 0"/>
            </a:avLst>
          </a:prstGeom>
          <a:solidFill>
            <a:srgbClr val="1B4E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200" b="1" dirty="0">
                <a:solidFill>
                  <a:schemeClr val="bg1"/>
                </a:solidFill>
                <a:latin typeface="Kameron" panose="02000503040000020003" pitchFamily="2" charset="0"/>
              </a:rPr>
              <a:t>Who Do We Support?</a:t>
            </a:r>
          </a:p>
        </p:txBody>
      </p:sp>
      <p:sp>
        <p:nvSpPr>
          <p:cNvPr id="17" name="TextBox 16">
            <a:extLst>
              <a:ext uri="{FF2B5EF4-FFF2-40B4-BE49-F238E27FC236}">
                <a16:creationId xmlns:a16="http://schemas.microsoft.com/office/drawing/2014/main" id="{6694F838-F426-E424-E90B-B50A9304687F}"/>
              </a:ext>
            </a:extLst>
          </p:cNvPr>
          <p:cNvSpPr txBox="1"/>
          <p:nvPr/>
        </p:nvSpPr>
        <p:spPr>
          <a:xfrm>
            <a:off x="305835" y="1115439"/>
            <a:ext cx="2196339" cy="1692612"/>
          </a:xfrm>
          <a:prstGeom prst="rect">
            <a:avLst/>
          </a:prstGeom>
          <a:noFill/>
        </p:spPr>
        <p:txBody>
          <a:bodyPr wrap="square" lIns="144000" tIns="144000" rIns="144000"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We support pupils with a wide range of needs, including:</a:t>
            </a:r>
            <a:b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endPar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44933" marR="0" lvl="0" indent="-244933" algn="l" defTabSz="457200" rtl="0" eaLnBrk="1" fontAlgn="auto" latinLnBrk="0" hangingPunct="1">
              <a:lnSpc>
                <a:spcPct val="120000"/>
              </a:lnSpc>
              <a:spcBef>
                <a:spcPts val="0"/>
              </a:spcBef>
              <a:spcAft>
                <a:spcPts val="0"/>
              </a:spcAft>
              <a:buClrTx/>
              <a:buSzTx/>
              <a:buFont typeface="Segoe UI Symbol" panose="020B0502040204020203" pitchFamily="34" charset="0"/>
              <a:buChar char="⠛"/>
              <a:tabLst/>
              <a:defRPr/>
            </a:pP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Communication and Interaction</a:t>
            </a:r>
          </a:p>
          <a:p>
            <a:pPr marL="244933" marR="0" lvl="0" indent="-244933" algn="l" defTabSz="457200" rtl="0" eaLnBrk="1" fontAlgn="auto" latinLnBrk="0" hangingPunct="1">
              <a:lnSpc>
                <a:spcPct val="120000"/>
              </a:lnSpc>
              <a:spcBef>
                <a:spcPts val="0"/>
              </a:spcBef>
              <a:spcAft>
                <a:spcPts val="0"/>
              </a:spcAft>
              <a:buClrTx/>
              <a:buSzTx/>
              <a:buFont typeface="Segoe UI Symbol" panose="020B0502040204020203" pitchFamily="34" charset="0"/>
              <a:buChar char="⠛"/>
              <a:tabLst/>
              <a:defRPr/>
            </a:pP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Cognition and Learning</a:t>
            </a:r>
          </a:p>
          <a:p>
            <a:pPr marL="244933" marR="0" lvl="0" indent="-244933" algn="l" defTabSz="457200" rtl="0" eaLnBrk="1" fontAlgn="auto" latinLnBrk="0" hangingPunct="1">
              <a:lnSpc>
                <a:spcPct val="120000"/>
              </a:lnSpc>
              <a:spcBef>
                <a:spcPts val="0"/>
              </a:spcBef>
              <a:spcAft>
                <a:spcPts val="0"/>
              </a:spcAft>
              <a:buClrTx/>
              <a:buSzTx/>
              <a:buFont typeface="Segoe UI Symbol" panose="020B0502040204020203" pitchFamily="34" charset="0"/>
              <a:buChar char="⠛"/>
              <a:tabLst/>
              <a:defRPr/>
            </a:pP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Social, Emotion and Mental Health difficulties</a:t>
            </a:r>
          </a:p>
          <a:p>
            <a:pPr marL="244933" marR="0" lvl="0" indent="-244933" algn="l" defTabSz="457200" rtl="0" eaLnBrk="1" fontAlgn="auto" latinLnBrk="0" hangingPunct="1">
              <a:lnSpc>
                <a:spcPct val="120000"/>
              </a:lnSpc>
              <a:spcBef>
                <a:spcPts val="0"/>
              </a:spcBef>
              <a:spcAft>
                <a:spcPts val="0"/>
              </a:spcAft>
              <a:buClrTx/>
              <a:buSzTx/>
              <a:buFont typeface="Segoe UI Symbol" panose="020B0502040204020203" pitchFamily="34" charset="0"/>
              <a:buChar char="⠛"/>
              <a:tabLst/>
              <a:defRPr/>
            </a:pP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Sensory and/or </a:t>
            </a:r>
            <a:b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b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physical needs</a:t>
            </a:r>
          </a:p>
        </p:txBody>
      </p:sp>
      <p:sp>
        <p:nvSpPr>
          <p:cNvPr id="18" name="TextBox 17">
            <a:extLst>
              <a:ext uri="{FF2B5EF4-FFF2-40B4-BE49-F238E27FC236}">
                <a16:creationId xmlns:a16="http://schemas.microsoft.com/office/drawing/2014/main" id="{E45720F2-9D59-1A7E-2B86-546EA779297C}"/>
              </a:ext>
            </a:extLst>
          </p:cNvPr>
          <p:cNvSpPr txBox="1"/>
          <p:nvPr/>
        </p:nvSpPr>
        <p:spPr>
          <a:xfrm>
            <a:off x="305835" y="3247472"/>
            <a:ext cx="2196339" cy="170969"/>
          </a:xfrm>
          <a:prstGeom prst="rect">
            <a:avLst/>
          </a:prstGeom>
          <a:noFill/>
        </p:spPr>
        <p:txBody>
          <a:bodyPr wrap="square" lIns="144000" tIns="0" rIns="144000" bIns="0"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000" b="1" dirty="0">
                <a:solidFill>
                  <a:srgbClr val="1B4E30"/>
                </a:solidFill>
                <a:latin typeface="Arial" panose="020B0604020202020204" pitchFamily="34" charset="0"/>
                <a:cs typeface="Arial" panose="020B0604020202020204" pitchFamily="34" charset="0"/>
                <a:hlinkClick r:id="rId3" action="ppaction://hlinksldjump">
                  <a:extLst>
                    <a:ext uri="{A12FA001-AC4F-418D-AE19-62706E023703}">
                      <ahyp:hlinkClr xmlns:ahyp="http://schemas.microsoft.com/office/drawing/2018/hyperlinkcolor" val="tx"/>
                    </a:ext>
                  </a:extLst>
                </a:hlinkClick>
              </a:rPr>
              <a:t>Click here for more information</a:t>
            </a:r>
            <a:endParaRPr kumimoji="0" lang="en-GB" sz="1000" b="1" i="0" u="none" strike="noStrike" kern="1200" cap="none" spc="0" normalizeH="0" baseline="0" noProof="0" dirty="0">
              <a:ln>
                <a:noFill/>
              </a:ln>
              <a:solidFill>
                <a:srgbClr val="1B4E30"/>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32" name="Rectangle: Top Corners Rounded 31">
            <a:extLst>
              <a:ext uri="{FF2B5EF4-FFF2-40B4-BE49-F238E27FC236}">
                <a16:creationId xmlns:a16="http://schemas.microsoft.com/office/drawing/2014/main" id="{C31EAE2A-B499-87C8-24AC-5C19633FEE2F}"/>
              </a:ext>
              <a:ext uri="{C183D7F6-B498-43B3-948B-1728B52AA6E4}">
                <adec:decorative xmlns:adec="http://schemas.microsoft.com/office/drawing/2017/decorative" val="1"/>
              </a:ext>
            </a:extLst>
          </p:cNvPr>
          <p:cNvSpPr/>
          <p:nvPr/>
        </p:nvSpPr>
        <p:spPr>
          <a:xfrm rot="10800000">
            <a:off x="2671831" y="3163165"/>
            <a:ext cx="2196339" cy="350930"/>
          </a:xfrm>
          <a:prstGeom prst="round2SameRect">
            <a:avLst>
              <a:gd name="adj1" fmla="val 36979"/>
              <a:gd name="adj2"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sz="1200" b="1" dirty="0">
              <a:solidFill>
                <a:schemeClr val="bg1"/>
              </a:solidFill>
              <a:latin typeface="Kameron" panose="02000503040000020003" pitchFamily="2" charset="0"/>
            </a:endParaRPr>
          </a:p>
        </p:txBody>
      </p:sp>
      <p:sp>
        <p:nvSpPr>
          <p:cNvPr id="33" name="Rectangle: Rounded Corners 32">
            <a:extLst>
              <a:ext uri="{FF2B5EF4-FFF2-40B4-BE49-F238E27FC236}">
                <a16:creationId xmlns:a16="http://schemas.microsoft.com/office/drawing/2014/main" id="{08FB1129-9E6F-756C-B164-06430C5FF19A}"/>
              </a:ext>
              <a:ext uri="{C183D7F6-B498-43B3-948B-1728B52AA6E4}">
                <adec:decorative xmlns:adec="http://schemas.microsoft.com/office/drawing/2017/decorative" val="1"/>
              </a:ext>
            </a:extLst>
          </p:cNvPr>
          <p:cNvSpPr/>
          <p:nvPr/>
        </p:nvSpPr>
        <p:spPr>
          <a:xfrm>
            <a:off x="2619881" y="700391"/>
            <a:ext cx="2300241" cy="2824265"/>
          </a:xfrm>
          <a:prstGeom prst="roundRect">
            <a:avLst>
              <a:gd name="adj" fmla="val 6957"/>
            </a:avLst>
          </a:prstGeom>
          <a:noFill/>
          <a:ln>
            <a:solidFill>
              <a:srgbClr val="1B4E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Top Corners Rounded 33">
            <a:extLst>
              <a:ext uri="{FF2B5EF4-FFF2-40B4-BE49-F238E27FC236}">
                <a16:creationId xmlns:a16="http://schemas.microsoft.com/office/drawing/2014/main" id="{BECB180D-3B79-F42A-16F9-03A745FCF0FE}"/>
              </a:ext>
            </a:extLst>
          </p:cNvPr>
          <p:cNvSpPr/>
          <p:nvPr/>
        </p:nvSpPr>
        <p:spPr>
          <a:xfrm>
            <a:off x="2619879" y="700391"/>
            <a:ext cx="2300241" cy="415047"/>
          </a:xfrm>
          <a:prstGeom prst="round2SameRect">
            <a:avLst>
              <a:gd name="adj1" fmla="val 36979"/>
              <a:gd name="adj2" fmla="val 0"/>
            </a:avLst>
          </a:prstGeom>
          <a:solidFill>
            <a:srgbClr val="1B4E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bg1"/>
                </a:solidFill>
                <a:latin typeface="Kameron" panose="02000503040000020003" pitchFamily="2" charset="0"/>
              </a:rPr>
              <a:t>Identifying A pupil With SEN</a:t>
            </a:r>
          </a:p>
        </p:txBody>
      </p:sp>
      <p:sp>
        <p:nvSpPr>
          <p:cNvPr id="35" name="TextBox 34">
            <a:extLst>
              <a:ext uri="{FF2B5EF4-FFF2-40B4-BE49-F238E27FC236}">
                <a16:creationId xmlns:a16="http://schemas.microsoft.com/office/drawing/2014/main" id="{44B64301-9560-7E8D-EB91-DB41D4F2045A}"/>
              </a:ext>
            </a:extLst>
          </p:cNvPr>
          <p:cNvSpPr txBox="1"/>
          <p:nvPr/>
        </p:nvSpPr>
        <p:spPr>
          <a:xfrm>
            <a:off x="2671832" y="1115439"/>
            <a:ext cx="2248290" cy="2047726"/>
          </a:xfrm>
          <a:prstGeom prst="rect">
            <a:avLst/>
          </a:prstGeom>
          <a:noFill/>
        </p:spPr>
        <p:txBody>
          <a:bodyPr wrap="square" lIns="144000" tIns="144000" rIns="144000" rtlCol="0">
            <a:noAutofit/>
          </a:bodyPr>
          <a:lstStyle/>
          <a:p>
            <a:pPr algn="just">
              <a:lnSpc>
                <a:spcPct val="110000"/>
              </a:lnSpc>
            </a:pPr>
            <a:r>
              <a:rPr lang="en-GB" sz="1000" dirty="0">
                <a:latin typeface="Arial" panose="020B0604020202020204" pitchFamily="34" charset="0"/>
                <a:cs typeface="Arial" panose="020B0604020202020204" pitchFamily="34" charset="0"/>
              </a:rPr>
              <a:t>We try and identify a pupil with SEN as soon as possible, by liaising with transition schools/ agencies, pupils, parents, professional agencies and staff.</a:t>
            </a:r>
          </a:p>
          <a:p>
            <a:pPr algn="just">
              <a:lnSpc>
                <a:spcPct val="110000"/>
              </a:lnSpc>
            </a:pPr>
            <a:r>
              <a:rPr lang="en-US" sz="1000" dirty="0">
                <a:latin typeface="Arial" panose="020B0604020202020204" pitchFamily="34" charset="0"/>
                <a:cs typeface="Arial" panose="020B0604020202020204" pitchFamily="34" charset="0"/>
              </a:rPr>
              <a:t>If the child/young person has an Educational, Health and Care Plan (EHCP), parents/carers will be invited to an Annual Review, coordinated by the SENCo.</a:t>
            </a:r>
          </a:p>
        </p:txBody>
      </p:sp>
      <p:sp>
        <p:nvSpPr>
          <p:cNvPr id="36" name="TextBox 35">
            <a:extLst>
              <a:ext uri="{FF2B5EF4-FFF2-40B4-BE49-F238E27FC236}">
                <a16:creationId xmlns:a16="http://schemas.microsoft.com/office/drawing/2014/main" id="{9527BD61-0068-F498-5217-A5C035FDBBEF}"/>
              </a:ext>
            </a:extLst>
          </p:cNvPr>
          <p:cNvSpPr txBox="1"/>
          <p:nvPr/>
        </p:nvSpPr>
        <p:spPr>
          <a:xfrm>
            <a:off x="2671832" y="3247472"/>
            <a:ext cx="2196339" cy="170969"/>
          </a:xfrm>
          <a:prstGeom prst="rect">
            <a:avLst/>
          </a:prstGeom>
          <a:noFill/>
        </p:spPr>
        <p:txBody>
          <a:bodyPr wrap="square" lIns="144000" tIns="0" rIns="144000" bIns="0"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000" b="1" dirty="0">
                <a:solidFill>
                  <a:srgbClr val="1B4E30"/>
                </a:solidFill>
                <a:latin typeface="Arial" panose="020B0604020202020204" pitchFamily="34" charset="0"/>
                <a:cs typeface="Arial" panose="020B0604020202020204" pitchFamily="34" charset="0"/>
                <a:hlinkClick r:id="rId4" action="ppaction://hlinksldjump">
                  <a:extLst>
                    <a:ext uri="{A12FA001-AC4F-418D-AE19-62706E023703}">
                      <ahyp:hlinkClr xmlns:ahyp="http://schemas.microsoft.com/office/drawing/2018/hyperlinkcolor" val="tx"/>
                    </a:ext>
                  </a:extLst>
                </a:hlinkClick>
              </a:rPr>
              <a:t>Click here for more information</a:t>
            </a:r>
            <a:endParaRPr kumimoji="0" lang="en-GB" sz="1000" b="1" i="0" u="none" strike="noStrike" kern="1200" cap="none" spc="0" normalizeH="0" baseline="0" noProof="0" dirty="0">
              <a:ln>
                <a:noFill/>
              </a:ln>
              <a:solidFill>
                <a:srgbClr val="1B4E30"/>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39" name="Rectangle: Rounded Corners 38">
            <a:extLst>
              <a:ext uri="{FF2B5EF4-FFF2-40B4-BE49-F238E27FC236}">
                <a16:creationId xmlns:a16="http://schemas.microsoft.com/office/drawing/2014/main" id="{C10E7A58-7682-4F1C-9497-10352E2CF5BA}"/>
              </a:ext>
              <a:ext uri="{C183D7F6-B498-43B3-948B-1728B52AA6E4}">
                <adec:decorative xmlns:adec="http://schemas.microsoft.com/office/drawing/2017/decorative" val="1"/>
              </a:ext>
            </a:extLst>
          </p:cNvPr>
          <p:cNvSpPr/>
          <p:nvPr/>
        </p:nvSpPr>
        <p:spPr>
          <a:xfrm>
            <a:off x="5037830" y="700391"/>
            <a:ext cx="4562334" cy="2824265"/>
          </a:xfrm>
          <a:prstGeom prst="roundRect">
            <a:avLst>
              <a:gd name="adj" fmla="val 6957"/>
            </a:avLst>
          </a:prstGeom>
          <a:noFill/>
          <a:ln>
            <a:solidFill>
              <a:srgbClr val="1B4E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Top Corners Rounded 39">
            <a:extLst>
              <a:ext uri="{FF2B5EF4-FFF2-40B4-BE49-F238E27FC236}">
                <a16:creationId xmlns:a16="http://schemas.microsoft.com/office/drawing/2014/main" id="{79F230F3-0508-B6E7-8B16-D425DCE4DC3D}"/>
              </a:ext>
            </a:extLst>
          </p:cNvPr>
          <p:cNvSpPr/>
          <p:nvPr/>
        </p:nvSpPr>
        <p:spPr>
          <a:xfrm>
            <a:off x="5037829" y="700391"/>
            <a:ext cx="4562334" cy="415047"/>
          </a:xfrm>
          <a:prstGeom prst="round2SameRect">
            <a:avLst>
              <a:gd name="adj1" fmla="val 36979"/>
              <a:gd name="adj2" fmla="val 0"/>
            </a:avLst>
          </a:prstGeom>
          <a:solidFill>
            <a:srgbClr val="1B4E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200" b="1" dirty="0">
                <a:solidFill>
                  <a:schemeClr val="bg1"/>
                </a:solidFill>
                <a:latin typeface="Kameron" panose="02000503040000020003" pitchFamily="2" charset="0"/>
              </a:rPr>
              <a:t>Supporting Our pupils And Extra Provision</a:t>
            </a:r>
          </a:p>
        </p:txBody>
      </p:sp>
      <p:sp>
        <p:nvSpPr>
          <p:cNvPr id="41" name="TextBox 40">
            <a:extLst>
              <a:ext uri="{FF2B5EF4-FFF2-40B4-BE49-F238E27FC236}">
                <a16:creationId xmlns:a16="http://schemas.microsoft.com/office/drawing/2014/main" id="{B28BCD46-DF8A-E884-42D4-4B6C8537F6B3}"/>
              </a:ext>
            </a:extLst>
          </p:cNvPr>
          <p:cNvSpPr txBox="1"/>
          <p:nvPr/>
        </p:nvSpPr>
        <p:spPr>
          <a:xfrm>
            <a:off x="5037829" y="1115439"/>
            <a:ext cx="4562334" cy="1692612"/>
          </a:xfrm>
          <a:prstGeom prst="rect">
            <a:avLst/>
          </a:prstGeom>
          <a:noFill/>
        </p:spPr>
        <p:txBody>
          <a:bodyPr wrap="square" lIns="144000" tIns="144000" rIns="144000" rtlCol="0">
            <a:noAutofit/>
          </a:bodyPr>
          <a:lstStyle/>
          <a:p>
            <a:pPr defTabSz="326578">
              <a:defRPr/>
            </a:pPr>
            <a:r>
              <a:rPr lang="en-GB" sz="1000" dirty="0">
                <a:latin typeface="Arial" panose="020B0604020202020204" pitchFamily="34" charset="0"/>
                <a:cs typeface="Arial" panose="020B0604020202020204" pitchFamily="34" charset="0"/>
              </a:rPr>
              <a:t>See a comprehensive list of provision by following the appropriate links:</a:t>
            </a:r>
          </a:p>
          <a:p>
            <a:pPr defTabSz="326578">
              <a:defRPr/>
            </a:pPr>
            <a:endParaRPr lang="en-GB" sz="1000" dirty="0">
              <a:latin typeface="Arial" panose="020B0604020202020204" pitchFamily="34" charset="0"/>
              <a:cs typeface="Arial" panose="020B0604020202020204" pitchFamily="34" charset="0"/>
            </a:endParaRPr>
          </a:p>
          <a:p>
            <a:pPr marL="244933" indent="-244933">
              <a:lnSpc>
                <a:spcPct val="120000"/>
              </a:lnSpc>
              <a:buFont typeface="Segoe UI Symbol" panose="020B0502040204020203" pitchFamily="34" charset="0"/>
              <a:buChar char="⠛"/>
              <a:defRPr/>
            </a:pPr>
            <a:r>
              <a:rPr lang="en-GB" sz="1000" b="1" u="sng" dirty="0">
                <a:solidFill>
                  <a:srgbClr val="1B4E30"/>
                </a:solidFill>
                <a:latin typeface="Arial" panose="020B0604020202020204" pitchFamily="34" charset="0"/>
                <a:ea typeface="Calibri" panose="020F0502020204030204" pitchFamily="34" charset="0"/>
                <a:cs typeface="Arial" panose="020B0604020202020204" pitchFamily="34" charset="0"/>
                <a:hlinkClick r:id="rId5" action="ppaction://hlinksldjump">
                  <a:extLst>
                    <a:ext uri="{A12FA001-AC4F-418D-AE19-62706E023703}">
                      <ahyp:hlinkClr xmlns:ahyp="http://schemas.microsoft.com/office/drawing/2018/hyperlinkcolor" val="tx"/>
                    </a:ext>
                  </a:extLst>
                </a:hlinkClick>
              </a:rPr>
              <a:t>Support in lesson</a:t>
            </a:r>
            <a:endParaRPr lang="en-GB" sz="1000" b="1" u="sng" dirty="0">
              <a:solidFill>
                <a:srgbClr val="1B4E30"/>
              </a:solidFill>
              <a:latin typeface="Arial" panose="020B0604020202020204" pitchFamily="34" charset="0"/>
              <a:ea typeface="Calibri" panose="020F0502020204030204" pitchFamily="34" charset="0"/>
              <a:cs typeface="Arial" panose="020B0604020202020204" pitchFamily="34" charset="0"/>
            </a:endParaRPr>
          </a:p>
          <a:p>
            <a:pPr marL="244933" indent="-244933">
              <a:lnSpc>
                <a:spcPct val="120000"/>
              </a:lnSpc>
              <a:buFont typeface="Segoe UI Symbol" panose="020B0502040204020203" pitchFamily="34" charset="0"/>
              <a:buChar char="⠛"/>
              <a:defRPr/>
            </a:pPr>
            <a:r>
              <a:rPr lang="en-GB" sz="1000" b="1" u="sng" dirty="0">
                <a:solidFill>
                  <a:srgbClr val="1B4E30"/>
                </a:solidFill>
                <a:latin typeface="Arial" panose="020B0604020202020204" pitchFamily="34" charset="0"/>
                <a:ea typeface="Calibri" panose="020F0502020204030204" pitchFamily="34" charset="0"/>
                <a:cs typeface="Arial" panose="020B0604020202020204" pitchFamily="34" charset="0"/>
                <a:hlinkClick r:id="rId6" action="ppaction://hlinksldjump">
                  <a:extLst>
                    <a:ext uri="{A12FA001-AC4F-418D-AE19-62706E023703}">
                      <ahyp:hlinkClr xmlns:ahyp="http://schemas.microsoft.com/office/drawing/2018/hyperlinkcolor" val="tx"/>
                    </a:ext>
                  </a:extLst>
                </a:hlinkClick>
              </a:rPr>
              <a:t>Interventions</a:t>
            </a:r>
            <a:r>
              <a:rPr lang="en-GB" sz="1000" b="1" u="sng" dirty="0">
                <a:solidFill>
                  <a:srgbClr val="1B4E30"/>
                </a:solidFill>
                <a:latin typeface="Arial" panose="020B0604020202020204" pitchFamily="34" charset="0"/>
                <a:ea typeface="Calibri" panose="020F0502020204030204" pitchFamily="34" charset="0"/>
                <a:cs typeface="Arial" panose="020B0604020202020204" pitchFamily="34" charset="0"/>
              </a:rPr>
              <a:t> </a:t>
            </a:r>
            <a:r>
              <a:rPr lang="en-GB" sz="1000" dirty="0">
                <a:latin typeface="Arial" panose="020B0604020202020204" pitchFamily="34" charset="0"/>
                <a:ea typeface="Calibri" panose="020F0502020204030204" pitchFamily="34" charset="0"/>
                <a:cs typeface="Arial" panose="020B0604020202020204" pitchFamily="34" charset="0"/>
              </a:rPr>
              <a:t>and mentoring</a:t>
            </a:r>
          </a:p>
          <a:p>
            <a:pPr marL="244933" indent="-244933">
              <a:lnSpc>
                <a:spcPct val="120000"/>
              </a:lnSpc>
              <a:buFont typeface="Segoe UI Symbol" panose="020B0502040204020203" pitchFamily="34" charset="0"/>
              <a:buChar char="⠛"/>
              <a:defRPr/>
            </a:pPr>
            <a:r>
              <a:rPr lang="en-GB" sz="1000" dirty="0">
                <a:latin typeface="Arial" panose="020B0604020202020204" pitchFamily="34" charset="0"/>
                <a:ea typeface="Calibri" panose="020F0502020204030204" pitchFamily="34" charset="0"/>
                <a:cs typeface="Arial" panose="020B0604020202020204" pitchFamily="34" charset="0"/>
              </a:rPr>
              <a:t>Highly qualified </a:t>
            </a:r>
            <a:r>
              <a:rPr lang="en-GB" sz="1000" b="1" u="sng" dirty="0">
                <a:solidFill>
                  <a:srgbClr val="1B4E30"/>
                </a:solidFill>
                <a:latin typeface="Arial" panose="020B0604020202020204" pitchFamily="34" charset="0"/>
                <a:ea typeface="Calibri" panose="020F0502020204030204" pitchFamily="34" charset="0"/>
                <a:cs typeface="Arial" panose="020B0604020202020204" pitchFamily="34" charset="0"/>
                <a:hlinkClick r:id="rId7" action="ppaction://hlinksldjump">
                  <a:extLst>
                    <a:ext uri="{A12FA001-AC4F-418D-AE19-62706E023703}">
                      <ahyp:hlinkClr xmlns:ahyp="http://schemas.microsoft.com/office/drawing/2018/hyperlinkcolor" val="tx"/>
                    </a:ext>
                  </a:extLst>
                </a:hlinkClick>
              </a:rPr>
              <a:t>staff and training</a:t>
            </a:r>
            <a:endParaRPr lang="en-GB" sz="1000" b="1" u="sng" dirty="0">
              <a:solidFill>
                <a:srgbClr val="1B4E30"/>
              </a:solidFill>
              <a:latin typeface="Arial" panose="020B0604020202020204" pitchFamily="34" charset="0"/>
              <a:ea typeface="Calibri" panose="020F0502020204030204" pitchFamily="34" charset="0"/>
              <a:cs typeface="Arial" panose="020B0604020202020204" pitchFamily="34" charset="0"/>
            </a:endParaRPr>
          </a:p>
          <a:p>
            <a:pPr marL="244933" indent="-244933">
              <a:lnSpc>
                <a:spcPct val="120000"/>
              </a:lnSpc>
              <a:buFont typeface="Segoe UI Symbol" panose="020B0502040204020203" pitchFamily="34" charset="0"/>
              <a:buChar char="⠛"/>
              <a:defRPr/>
            </a:pPr>
            <a:r>
              <a:rPr lang="en-GB" sz="1000" b="1" u="sng" dirty="0">
                <a:solidFill>
                  <a:srgbClr val="1B4E30"/>
                </a:solidFill>
                <a:latin typeface="Arial" panose="020B0604020202020204" pitchFamily="34" charset="0"/>
                <a:ea typeface="Calibri" panose="020F0502020204030204" pitchFamily="34" charset="0"/>
                <a:cs typeface="Arial" panose="020B0604020202020204" pitchFamily="34" charset="0"/>
                <a:hlinkClick r:id="rId7" action="ppaction://hlinksldjump">
                  <a:extLst>
                    <a:ext uri="{A12FA001-AC4F-418D-AE19-62706E023703}">
                      <ahyp:hlinkClr xmlns:ahyp="http://schemas.microsoft.com/office/drawing/2018/hyperlinkcolor" val="tx"/>
                    </a:ext>
                  </a:extLst>
                </a:hlinkClick>
              </a:rPr>
              <a:t>Equipment and facilities</a:t>
            </a:r>
            <a:endParaRPr lang="en-GB" sz="1000" b="1" u="sng" dirty="0">
              <a:solidFill>
                <a:srgbClr val="1B4E30"/>
              </a:solidFill>
              <a:latin typeface="Arial" panose="020B0604020202020204" pitchFamily="34" charset="0"/>
              <a:ea typeface="Calibri" panose="020F0502020204030204" pitchFamily="34" charset="0"/>
              <a:cs typeface="Arial" panose="020B0604020202020204" pitchFamily="34" charset="0"/>
            </a:endParaRPr>
          </a:p>
          <a:p>
            <a:pPr marL="244933" indent="-244933">
              <a:lnSpc>
                <a:spcPct val="120000"/>
              </a:lnSpc>
              <a:buFont typeface="Segoe UI Symbol" panose="020B0502040204020203" pitchFamily="34" charset="0"/>
              <a:buChar char="⠛"/>
              <a:defRPr/>
            </a:pPr>
            <a:r>
              <a:rPr lang="en-GB" sz="1000" dirty="0">
                <a:latin typeface="Arial" panose="020B0604020202020204" pitchFamily="34" charset="0"/>
                <a:ea typeface="Calibri" panose="020F0502020204030204" pitchFamily="34" charset="0"/>
                <a:cs typeface="Arial" panose="020B0604020202020204" pitchFamily="34" charset="0"/>
              </a:rPr>
              <a:t>A </a:t>
            </a:r>
            <a:r>
              <a:rPr lang="en-GB" sz="1000" b="1" dirty="0">
                <a:latin typeface="Arial" panose="020B0604020202020204" pitchFamily="34" charset="0"/>
                <a:ea typeface="Calibri" panose="020F050202020403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r</a:t>
            </a:r>
            <a:r>
              <a:rPr lang="en-GB" sz="1000" b="1" u="sng" dirty="0">
                <a:solidFill>
                  <a:srgbClr val="1B4E30"/>
                </a:solidFill>
                <a:latin typeface="Arial" panose="020B0604020202020204" pitchFamily="34" charset="0"/>
                <a:ea typeface="Calibri" panose="020F050202020403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ange of clubs</a:t>
            </a:r>
            <a:r>
              <a:rPr lang="en-GB" sz="1000" dirty="0">
                <a:latin typeface="Arial" panose="020B0604020202020204" pitchFamily="34" charset="0"/>
                <a:ea typeface="Calibri" panose="020F0502020204030204" pitchFamily="34" charset="0"/>
                <a:cs typeface="Arial" panose="020B0604020202020204" pitchFamily="34" charset="0"/>
              </a:rPr>
              <a:t>, including a SEN Homework Support Club</a:t>
            </a:r>
          </a:p>
          <a:p>
            <a:pPr marL="244933" indent="-244933">
              <a:lnSpc>
                <a:spcPct val="120000"/>
              </a:lnSpc>
              <a:buFont typeface="Segoe UI Symbol" panose="020B0502040204020203" pitchFamily="34" charset="0"/>
              <a:buChar char="⠛"/>
              <a:defRPr/>
            </a:pPr>
            <a:r>
              <a:rPr lang="en-GB" sz="1000" b="1" u="sng" dirty="0">
                <a:solidFill>
                  <a:srgbClr val="1B4E30"/>
                </a:solidFill>
                <a:latin typeface="Arial" panose="020B0604020202020204" pitchFamily="34" charset="0"/>
                <a:ea typeface="Calibri" panose="020F0502020204030204" pitchFamily="34" charset="0"/>
                <a:cs typeface="Arial" panose="020B0604020202020204" pitchFamily="34" charset="0"/>
                <a:hlinkClick r:id="rId9" action="ppaction://hlinksldjump"/>
              </a:rPr>
              <a:t>Supporting pupils to improve emotional and social development</a:t>
            </a:r>
            <a:endParaRPr lang="en-GB" sz="1000" b="1" u="sng" dirty="0">
              <a:solidFill>
                <a:srgbClr val="1B4E30"/>
              </a:solidFill>
              <a:latin typeface="Arial" panose="020B0604020202020204" pitchFamily="34" charset="0"/>
              <a:ea typeface="Calibri" panose="020F0502020204030204" pitchFamily="34" charset="0"/>
              <a:cs typeface="Arial" panose="020B0604020202020204" pitchFamily="34" charset="0"/>
            </a:endParaRPr>
          </a:p>
          <a:p>
            <a:pPr marL="244933" indent="-244933">
              <a:lnSpc>
                <a:spcPct val="120000"/>
              </a:lnSpc>
              <a:buFont typeface="Segoe UI Symbol" panose="020B0502040204020203" pitchFamily="34" charset="0"/>
              <a:buChar char="⠛"/>
              <a:defRPr/>
            </a:pPr>
            <a:r>
              <a:rPr lang="en-GB" sz="1000" b="1" u="sng" dirty="0">
                <a:solidFill>
                  <a:srgbClr val="1B4E30"/>
                </a:solidFill>
                <a:latin typeface="Arial" panose="020B0604020202020204" pitchFamily="34" charset="0"/>
                <a:ea typeface="Calibri" panose="020F0502020204030204" pitchFamily="34" charset="0"/>
                <a:cs typeface="Arial" panose="020B0604020202020204" pitchFamily="34" charset="0"/>
                <a:hlinkClick r:id="rId10" action="ppaction://hlinksldjump">
                  <a:extLst>
                    <a:ext uri="{A12FA001-AC4F-418D-AE19-62706E023703}">
                      <ahyp:hlinkClr xmlns:ahyp="http://schemas.microsoft.com/office/drawing/2018/hyperlinkcolor" val="tx"/>
                    </a:ext>
                  </a:extLst>
                </a:hlinkClick>
              </a:rPr>
              <a:t>Communicating with parents </a:t>
            </a:r>
            <a:r>
              <a:rPr lang="en-GB" sz="1000" dirty="0">
                <a:latin typeface="Arial" panose="020B0604020202020204" pitchFamily="34" charset="0"/>
                <a:ea typeface="Calibri" panose="020F0502020204030204" pitchFamily="34" charset="0"/>
                <a:cs typeface="Arial" panose="020B0604020202020204" pitchFamily="34" charset="0"/>
              </a:rPr>
              <a:t>to review support plans</a:t>
            </a:r>
          </a:p>
        </p:txBody>
      </p:sp>
      <p:sp>
        <p:nvSpPr>
          <p:cNvPr id="1036" name="Rectangle: Top Corners Rounded 1035">
            <a:extLst>
              <a:ext uri="{FF2B5EF4-FFF2-40B4-BE49-F238E27FC236}">
                <a16:creationId xmlns:a16="http://schemas.microsoft.com/office/drawing/2014/main" id="{B83B5D71-102A-5A5E-D243-34AF72B0AFF6}"/>
              </a:ext>
              <a:ext uri="{C183D7F6-B498-43B3-948B-1728B52AA6E4}">
                <adec:decorative xmlns:adec="http://schemas.microsoft.com/office/drawing/2017/decorative" val="1"/>
              </a:ext>
            </a:extLst>
          </p:cNvPr>
          <p:cNvSpPr/>
          <p:nvPr/>
        </p:nvSpPr>
        <p:spPr>
          <a:xfrm rot="10800000">
            <a:off x="305834" y="6144747"/>
            <a:ext cx="2196339" cy="350930"/>
          </a:xfrm>
          <a:prstGeom prst="round2SameRect">
            <a:avLst>
              <a:gd name="adj1" fmla="val 36979"/>
              <a:gd name="adj2"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sz="1200" b="1" dirty="0">
              <a:solidFill>
                <a:schemeClr val="bg1"/>
              </a:solidFill>
              <a:latin typeface="Kameron" panose="02000503040000020003" pitchFamily="2" charset="0"/>
            </a:endParaRPr>
          </a:p>
        </p:txBody>
      </p:sp>
      <p:sp>
        <p:nvSpPr>
          <p:cNvPr id="1037" name="Rectangle: Rounded Corners 1036">
            <a:extLst>
              <a:ext uri="{FF2B5EF4-FFF2-40B4-BE49-F238E27FC236}">
                <a16:creationId xmlns:a16="http://schemas.microsoft.com/office/drawing/2014/main" id="{CB5B77E0-6B9D-54C2-41AC-A9012285C5B7}"/>
              </a:ext>
              <a:ext uri="{C183D7F6-B498-43B3-948B-1728B52AA6E4}">
                <adec:decorative xmlns:adec="http://schemas.microsoft.com/office/drawing/2017/decorative" val="1"/>
              </a:ext>
            </a:extLst>
          </p:cNvPr>
          <p:cNvSpPr/>
          <p:nvPr/>
        </p:nvSpPr>
        <p:spPr>
          <a:xfrm>
            <a:off x="305836" y="3681973"/>
            <a:ext cx="2196339" cy="2824265"/>
          </a:xfrm>
          <a:prstGeom prst="roundRect">
            <a:avLst>
              <a:gd name="adj" fmla="val 6957"/>
            </a:avLst>
          </a:prstGeom>
          <a:noFill/>
          <a:ln>
            <a:solidFill>
              <a:srgbClr val="1B4E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8" name="Rectangle: Top Corners Rounded 1037">
            <a:extLst>
              <a:ext uri="{FF2B5EF4-FFF2-40B4-BE49-F238E27FC236}">
                <a16:creationId xmlns:a16="http://schemas.microsoft.com/office/drawing/2014/main" id="{AE41F9DD-2F0B-284F-8B28-145F5C510A5F}"/>
              </a:ext>
            </a:extLst>
          </p:cNvPr>
          <p:cNvSpPr/>
          <p:nvPr/>
        </p:nvSpPr>
        <p:spPr>
          <a:xfrm>
            <a:off x="305835" y="3681973"/>
            <a:ext cx="2196339" cy="415047"/>
          </a:xfrm>
          <a:prstGeom prst="round2SameRect">
            <a:avLst>
              <a:gd name="adj1" fmla="val 36979"/>
              <a:gd name="adj2" fmla="val 0"/>
            </a:avLst>
          </a:prstGeom>
          <a:solidFill>
            <a:srgbClr val="1B4E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200" b="1" dirty="0">
                <a:solidFill>
                  <a:schemeClr val="bg1"/>
                </a:solidFill>
                <a:latin typeface="Kameron" panose="02000503040000020003" pitchFamily="2" charset="0"/>
              </a:rPr>
              <a:t>Ensuring Progress</a:t>
            </a:r>
          </a:p>
        </p:txBody>
      </p:sp>
      <p:sp>
        <p:nvSpPr>
          <p:cNvPr id="1039" name="TextBox 1038">
            <a:extLst>
              <a:ext uri="{FF2B5EF4-FFF2-40B4-BE49-F238E27FC236}">
                <a16:creationId xmlns:a16="http://schemas.microsoft.com/office/drawing/2014/main" id="{9774A666-6DC1-7419-D9E8-3E25634EBAF5}"/>
              </a:ext>
            </a:extLst>
          </p:cNvPr>
          <p:cNvSpPr txBox="1"/>
          <p:nvPr/>
        </p:nvSpPr>
        <p:spPr>
          <a:xfrm>
            <a:off x="305835" y="4097021"/>
            <a:ext cx="2196339" cy="1692612"/>
          </a:xfrm>
          <a:prstGeom prst="rect">
            <a:avLst/>
          </a:prstGeom>
          <a:noFill/>
        </p:spPr>
        <p:txBody>
          <a:bodyPr wrap="square" lIns="144000" tIns="144000" rIns="144000" rtlCol="0">
            <a:noAutofit/>
          </a:bodyPr>
          <a:lstStyle/>
          <a:p>
            <a:pPr marL="0" marR="0" lvl="0" indent="0" algn="just" defTabSz="457200" rtl="0" eaLnBrk="1" fontAlgn="auto" latinLnBrk="0" hangingPunct="1">
              <a:lnSpc>
                <a:spcPct val="12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We review pupils on a termly basis to evaluate progress and the effectiveness of interventions.</a:t>
            </a:r>
          </a:p>
          <a:p>
            <a:pPr marL="0" marR="0" lvl="0" indent="0" algn="just" defTabSz="457200" rtl="0" eaLnBrk="1" fontAlgn="auto" latinLnBrk="0" hangingPunct="1">
              <a:lnSpc>
                <a:spcPct val="12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We also monitor class data to ensure a pupil is making progress in their subjects, and ask for feedback from staff, parents/carers, progress leaders and the pupil.</a:t>
            </a:r>
          </a:p>
        </p:txBody>
      </p:sp>
      <p:sp>
        <p:nvSpPr>
          <p:cNvPr id="1040" name="TextBox 1039">
            <a:extLst>
              <a:ext uri="{FF2B5EF4-FFF2-40B4-BE49-F238E27FC236}">
                <a16:creationId xmlns:a16="http://schemas.microsoft.com/office/drawing/2014/main" id="{2E8CD462-9C5A-91F4-756B-9530AE2E8D25}"/>
              </a:ext>
            </a:extLst>
          </p:cNvPr>
          <p:cNvSpPr txBox="1"/>
          <p:nvPr/>
        </p:nvSpPr>
        <p:spPr>
          <a:xfrm>
            <a:off x="305835" y="6229054"/>
            <a:ext cx="2196339" cy="170969"/>
          </a:xfrm>
          <a:prstGeom prst="rect">
            <a:avLst/>
          </a:prstGeom>
          <a:noFill/>
        </p:spPr>
        <p:txBody>
          <a:bodyPr wrap="square" lIns="144000" tIns="0" rIns="144000" bIns="0"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000" b="1" dirty="0">
                <a:solidFill>
                  <a:srgbClr val="1B4E30"/>
                </a:solidFill>
                <a:latin typeface="Arial" panose="020B0604020202020204" pitchFamily="34" charset="0"/>
                <a:cs typeface="Arial" panose="020B0604020202020204" pitchFamily="34" charset="0"/>
                <a:hlinkClick r:id="rId10" action="ppaction://hlinksldjump">
                  <a:extLst>
                    <a:ext uri="{A12FA001-AC4F-418D-AE19-62706E023703}">
                      <ahyp:hlinkClr xmlns:ahyp="http://schemas.microsoft.com/office/drawing/2018/hyperlinkcolor" val="tx"/>
                    </a:ext>
                  </a:extLst>
                </a:hlinkClick>
              </a:rPr>
              <a:t>Click here for more information</a:t>
            </a:r>
            <a:endParaRPr kumimoji="0" lang="en-GB" sz="1000" b="1" i="0" u="none" strike="noStrike" kern="1200" cap="none" spc="0" normalizeH="0" baseline="0" noProof="0" dirty="0">
              <a:ln>
                <a:noFill/>
              </a:ln>
              <a:solidFill>
                <a:srgbClr val="1B4E30"/>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1041" name="Rectangle: Top Corners Rounded 1040">
            <a:extLst>
              <a:ext uri="{FF2B5EF4-FFF2-40B4-BE49-F238E27FC236}">
                <a16:creationId xmlns:a16="http://schemas.microsoft.com/office/drawing/2014/main" id="{4344F31E-2921-A93A-1EE0-6CB9B4F7CE1B}"/>
              </a:ext>
              <a:ext uri="{C183D7F6-B498-43B3-948B-1728B52AA6E4}">
                <adec:decorative xmlns:adec="http://schemas.microsoft.com/office/drawing/2017/decorative" val="1"/>
              </a:ext>
            </a:extLst>
          </p:cNvPr>
          <p:cNvSpPr/>
          <p:nvPr/>
        </p:nvSpPr>
        <p:spPr>
          <a:xfrm rot="10800000">
            <a:off x="2671831" y="6144747"/>
            <a:ext cx="2196339" cy="350930"/>
          </a:xfrm>
          <a:prstGeom prst="round2SameRect">
            <a:avLst>
              <a:gd name="adj1" fmla="val 36979"/>
              <a:gd name="adj2"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sz="1200" b="1" dirty="0">
              <a:solidFill>
                <a:schemeClr val="bg1"/>
              </a:solidFill>
              <a:latin typeface="Kameron" panose="02000503040000020003" pitchFamily="2" charset="0"/>
            </a:endParaRPr>
          </a:p>
        </p:txBody>
      </p:sp>
      <p:sp>
        <p:nvSpPr>
          <p:cNvPr id="1042" name="Rectangle: Rounded Corners 1041">
            <a:extLst>
              <a:ext uri="{FF2B5EF4-FFF2-40B4-BE49-F238E27FC236}">
                <a16:creationId xmlns:a16="http://schemas.microsoft.com/office/drawing/2014/main" id="{45BC2AC1-34EA-4CAF-9A37-A8C174CC4B4E}"/>
              </a:ext>
              <a:ext uri="{C183D7F6-B498-43B3-948B-1728B52AA6E4}">
                <adec:decorative xmlns:adec="http://schemas.microsoft.com/office/drawing/2017/decorative" val="1"/>
              </a:ext>
            </a:extLst>
          </p:cNvPr>
          <p:cNvSpPr/>
          <p:nvPr/>
        </p:nvSpPr>
        <p:spPr>
          <a:xfrm>
            <a:off x="2619879" y="3681973"/>
            <a:ext cx="2300241" cy="2824265"/>
          </a:xfrm>
          <a:prstGeom prst="roundRect">
            <a:avLst>
              <a:gd name="adj" fmla="val 6957"/>
            </a:avLst>
          </a:prstGeom>
          <a:noFill/>
          <a:ln>
            <a:solidFill>
              <a:srgbClr val="1B4E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43" name="Rectangle: Top Corners Rounded 1042">
            <a:extLst>
              <a:ext uri="{FF2B5EF4-FFF2-40B4-BE49-F238E27FC236}">
                <a16:creationId xmlns:a16="http://schemas.microsoft.com/office/drawing/2014/main" id="{3D0ABEA1-3048-6BBE-4714-0C411413AD2A}"/>
              </a:ext>
            </a:extLst>
          </p:cNvPr>
          <p:cNvSpPr/>
          <p:nvPr/>
        </p:nvSpPr>
        <p:spPr>
          <a:xfrm>
            <a:off x="2619878" y="3681973"/>
            <a:ext cx="2300241" cy="415047"/>
          </a:xfrm>
          <a:prstGeom prst="round2SameRect">
            <a:avLst>
              <a:gd name="adj1" fmla="val 36979"/>
              <a:gd name="adj2" fmla="val 0"/>
            </a:avLst>
          </a:prstGeom>
          <a:solidFill>
            <a:srgbClr val="1B4E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200" b="1" dirty="0">
                <a:solidFill>
                  <a:schemeClr val="bg1"/>
                </a:solidFill>
                <a:latin typeface="Kameron" panose="02000503040000020003" pitchFamily="2" charset="0"/>
              </a:rPr>
              <a:t>Supporting Through Transition</a:t>
            </a:r>
          </a:p>
        </p:txBody>
      </p:sp>
      <p:sp>
        <p:nvSpPr>
          <p:cNvPr id="1044" name="TextBox 1043">
            <a:extLst>
              <a:ext uri="{FF2B5EF4-FFF2-40B4-BE49-F238E27FC236}">
                <a16:creationId xmlns:a16="http://schemas.microsoft.com/office/drawing/2014/main" id="{80587077-7C11-C7B8-243D-C91671ADCB1C}"/>
              </a:ext>
            </a:extLst>
          </p:cNvPr>
          <p:cNvSpPr txBox="1"/>
          <p:nvPr/>
        </p:nvSpPr>
        <p:spPr>
          <a:xfrm>
            <a:off x="2671832" y="4097021"/>
            <a:ext cx="2196339" cy="1692612"/>
          </a:xfrm>
          <a:prstGeom prst="rect">
            <a:avLst/>
          </a:prstGeom>
          <a:noFill/>
        </p:spPr>
        <p:txBody>
          <a:bodyPr wrap="square" lIns="144000" tIns="144000" rIns="144000" rtlCol="0">
            <a:noAutofit/>
          </a:bodyPr>
          <a:lstStyle/>
          <a:p>
            <a:pPr algn="just" defTabSz="326578">
              <a:defRPr/>
            </a:pPr>
            <a:r>
              <a:rPr lang="en-GB" sz="1000" dirty="0">
                <a:latin typeface="Arial" panose="020B0604020202020204" pitchFamily="34" charset="0"/>
                <a:cs typeface="Arial" panose="020B0604020202020204" pitchFamily="34" charset="0"/>
              </a:rPr>
              <a:t>There are a range of procedures to support pupils joining and moving on from the Academy:</a:t>
            </a:r>
            <a:br>
              <a:rPr lang="en-GB" sz="1000" dirty="0">
                <a:latin typeface="Arial" panose="020B0604020202020204" pitchFamily="34" charset="0"/>
                <a:cs typeface="Arial" panose="020B0604020202020204" pitchFamily="34" charset="0"/>
              </a:rPr>
            </a:br>
            <a:endParaRPr lang="en-GB" sz="1000" dirty="0">
              <a:latin typeface="Arial" panose="020B0604020202020204" pitchFamily="34" charset="0"/>
              <a:cs typeface="Arial" panose="020B0604020202020204" pitchFamily="34" charset="0"/>
            </a:endParaRPr>
          </a:p>
          <a:p>
            <a:pPr marL="244933" indent="-244933">
              <a:lnSpc>
                <a:spcPct val="120000"/>
              </a:lnSpc>
              <a:buFont typeface="Segoe UI Symbol" panose="020B0502040204020203" pitchFamily="34" charset="0"/>
              <a:buChar char="⠛"/>
              <a:defRPr/>
            </a:pPr>
            <a:r>
              <a:rPr lang="en-GB" sz="1000" dirty="0">
                <a:latin typeface="Arial" panose="020B0604020202020204" pitchFamily="34" charset="0"/>
                <a:ea typeface="Calibri" panose="020F0502020204030204" pitchFamily="34" charset="0"/>
                <a:cs typeface="Arial" panose="020B0604020202020204" pitchFamily="34" charset="0"/>
              </a:rPr>
              <a:t>Collaborative planning meetings with Year 6 staff</a:t>
            </a:r>
          </a:p>
          <a:p>
            <a:pPr marL="244933" indent="-244933">
              <a:lnSpc>
                <a:spcPct val="120000"/>
              </a:lnSpc>
              <a:buFont typeface="Segoe UI Symbol" panose="020B0502040204020203" pitchFamily="34" charset="0"/>
              <a:buChar char="⠛"/>
              <a:defRPr/>
            </a:pPr>
            <a:r>
              <a:rPr lang="en-GB" sz="1000" dirty="0">
                <a:latin typeface="Arial" panose="020B0604020202020204" pitchFamily="34" charset="0"/>
                <a:ea typeface="Calibri" panose="020F0502020204030204" pitchFamily="34" charset="0"/>
                <a:cs typeface="Arial" panose="020B0604020202020204" pitchFamily="34" charset="0"/>
              </a:rPr>
              <a:t>Support from the 5D Transition Coordinator</a:t>
            </a:r>
          </a:p>
          <a:p>
            <a:pPr marL="244933" indent="-244933">
              <a:lnSpc>
                <a:spcPct val="120000"/>
              </a:lnSpc>
              <a:buFont typeface="Segoe UI Symbol" panose="020B0502040204020203" pitchFamily="34" charset="0"/>
              <a:buChar char="⠛"/>
              <a:defRPr/>
            </a:pPr>
            <a:r>
              <a:rPr lang="en-GB" sz="1000" dirty="0">
                <a:latin typeface="Arial" panose="020B0604020202020204" pitchFamily="34" charset="0"/>
                <a:ea typeface="Calibri" panose="020F0502020204030204" pitchFamily="34" charset="0"/>
                <a:cs typeface="Arial" panose="020B0604020202020204" pitchFamily="34" charset="0"/>
              </a:rPr>
              <a:t>Extra transition visits </a:t>
            </a:r>
            <a:br>
              <a:rPr lang="en-GB" sz="1000" dirty="0">
                <a:latin typeface="Arial" panose="020B0604020202020204" pitchFamily="34" charset="0"/>
                <a:ea typeface="Calibri" panose="020F0502020204030204" pitchFamily="34" charset="0"/>
                <a:cs typeface="Arial" panose="020B0604020202020204" pitchFamily="34" charset="0"/>
              </a:rPr>
            </a:br>
            <a:r>
              <a:rPr lang="en-GB" sz="1000" dirty="0">
                <a:latin typeface="Arial" panose="020B0604020202020204" pitchFamily="34" charset="0"/>
                <a:ea typeface="Calibri" panose="020F0502020204030204" pitchFamily="34" charset="0"/>
                <a:cs typeface="Arial" panose="020B0604020202020204" pitchFamily="34" charset="0"/>
              </a:rPr>
              <a:t>and support </a:t>
            </a:r>
          </a:p>
          <a:p>
            <a:pPr marL="244933" indent="-244933">
              <a:lnSpc>
                <a:spcPct val="120000"/>
              </a:lnSpc>
              <a:buFont typeface="Segoe UI Symbol" panose="020B0502040204020203" pitchFamily="34" charset="0"/>
              <a:buChar char="⠛"/>
              <a:defRPr/>
            </a:pPr>
            <a:r>
              <a:rPr lang="en-GB" sz="1000" dirty="0">
                <a:latin typeface="Arial" panose="020B0604020202020204" pitchFamily="34" charset="0"/>
                <a:ea typeface="Calibri" panose="020F0502020204030204" pitchFamily="34" charset="0"/>
                <a:cs typeface="Arial" panose="020B0604020202020204" pitchFamily="34" charset="0"/>
              </a:rPr>
              <a:t>Additional career meetings</a:t>
            </a:r>
          </a:p>
        </p:txBody>
      </p:sp>
      <p:sp>
        <p:nvSpPr>
          <p:cNvPr id="1045" name="TextBox 1044">
            <a:extLst>
              <a:ext uri="{FF2B5EF4-FFF2-40B4-BE49-F238E27FC236}">
                <a16:creationId xmlns:a16="http://schemas.microsoft.com/office/drawing/2014/main" id="{5899330F-4648-A001-AC5E-63D46C7AD909}"/>
              </a:ext>
            </a:extLst>
          </p:cNvPr>
          <p:cNvSpPr txBox="1"/>
          <p:nvPr/>
        </p:nvSpPr>
        <p:spPr>
          <a:xfrm>
            <a:off x="2671832" y="6229054"/>
            <a:ext cx="2196339" cy="170969"/>
          </a:xfrm>
          <a:prstGeom prst="rect">
            <a:avLst/>
          </a:prstGeom>
          <a:noFill/>
        </p:spPr>
        <p:txBody>
          <a:bodyPr wrap="square" lIns="144000" tIns="0" rIns="144000" bIns="0"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000" b="1" dirty="0">
                <a:solidFill>
                  <a:srgbClr val="1B4E30"/>
                </a:solidFill>
                <a:latin typeface="Arial" panose="020B0604020202020204" pitchFamily="34" charset="0"/>
                <a:cs typeface="Arial" panose="020B0604020202020204" pitchFamily="34" charset="0"/>
                <a:hlinkClick r:id="rId11" action="ppaction://hlinksldjump">
                  <a:extLst>
                    <a:ext uri="{A12FA001-AC4F-418D-AE19-62706E023703}">
                      <ahyp:hlinkClr xmlns:ahyp="http://schemas.microsoft.com/office/drawing/2018/hyperlinkcolor" val="tx"/>
                    </a:ext>
                  </a:extLst>
                </a:hlinkClick>
              </a:rPr>
              <a:t>Click here for more information</a:t>
            </a:r>
            <a:endParaRPr kumimoji="0" lang="en-GB" sz="1000" b="1" i="0" u="none" strike="noStrike" kern="1200" cap="none" spc="0" normalizeH="0" baseline="0" noProof="0" dirty="0">
              <a:ln>
                <a:noFill/>
              </a:ln>
              <a:solidFill>
                <a:srgbClr val="1B4E30"/>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1047" name="Rectangle: Rounded Corners 1046">
            <a:extLst>
              <a:ext uri="{FF2B5EF4-FFF2-40B4-BE49-F238E27FC236}">
                <a16:creationId xmlns:a16="http://schemas.microsoft.com/office/drawing/2014/main" id="{F93331B9-0F97-E514-BC7A-C12A4807ECFB}"/>
              </a:ext>
              <a:ext uri="{C183D7F6-B498-43B3-948B-1728B52AA6E4}">
                <adec:decorative xmlns:adec="http://schemas.microsoft.com/office/drawing/2017/decorative" val="1"/>
              </a:ext>
            </a:extLst>
          </p:cNvPr>
          <p:cNvSpPr/>
          <p:nvPr/>
        </p:nvSpPr>
        <p:spPr>
          <a:xfrm>
            <a:off x="5037830" y="3681973"/>
            <a:ext cx="2196339" cy="2824265"/>
          </a:xfrm>
          <a:prstGeom prst="roundRect">
            <a:avLst>
              <a:gd name="adj" fmla="val 6957"/>
            </a:avLst>
          </a:prstGeom>
          <a:noFill/>
          <a:ln>
            <a:solidFill>
              <a:srgbClr val="1B4E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48" name="Rectangle: Top Corners Rounded 1047">
            <a:extLst>
              <a:ext uri="{FF2B5EF4-FFF2-40B4-BE49-F238E27FC236}">
                <a16:creationId xmlns:a16="http://schemas.microsoft.com/office/drawing/2014/main" id="{4A93B54C-BF40-5D8D-66AD-9235B00F77CA}"/>
              </a:ext>
            </a:extLst>
          </p:cNvPr>
          <p:cNvSpPr/>
          <p:nvPr/>
        </p:nvSpPr>
        <p:spPr>
          <a:xfrm>
            <a:off x="5037829" y="3681973"/>
            <a:ext cx="2196339" cy="415047"/>
          </a:xfrm>
          <a:prstGeom prst="round2SameRect">
            <a:avLst>
              <a:gd name="adj1" fmla="val 36979"/>
              <a:gd name="adj2" fmla="val 0"/>
            </a:avLst>
          </a:prstGeom>
          <a:solidFill>
            <a:srgbClr val="1B4E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200" b="1" dirty="0">
                <a:solidFill>
                  <a:schemeClr val="bg1"/>
                </a:solidFill>
                <a:latin typeface="Kameron" panose="02000503040000020003" pitchFamily="2" charset="0"/>
              </a:rPr>
              <a:t>Agencies To Support You And Your Child</a:t>
            </a:r>
          </a:p>
        </p:txBody>
      </p:sp>
      <p:sp>
        <p:nvSpPr>
          <p:cNvPr id="1049" name="TextBox 1048">
            <a:extLst>
              <a:ext uri="{FF2B5EF4-FFF2-40B4-BE49-F238E27FC236}">
                <a16:creationId xmlns:a16="http://schemas.microsoft.com/office/drawing/2014/main" id="{DD36A38E-CF80-BC93-6583-73B42DF1D301}"/>
              </a:ext>
            </a:extLst>
          </p:cNvPr>
          <p:cNvSpPr txBox="1"/>
          <p:nvPr/>
        </p:nvSpPr>
        <p:spPr>
          <a:xfrm>
            <a:off x="5037829" y="4097021"/>
            <a:ext cx="2196339" cy="1692612"/>
          </a:xfrm>
          <a:prstGeom prst="rect">
            <a:avLst/>
          </a:prstGeom>
          <a:noFill/>
        </p:spPr>
        <p:txBody>
          <a:bodyPr wrap="square" lIns="144000" tIns="144000" rIns="144000" rtlCol="0">
            <a:noAutofit/>
          </a:bodyPr>
          <a:lstStyle/>
          <a:p>
            <a:pPr algn="just" defTabSz="326578">
              <a:lnSpc>
                <a:spcPct val="120000"/>
              </a:lnSpc>
              <a:defRPr/>
            </a:pPr>
            <a:r>
              <a:rPr lang="en-GB" sz="1000" dirty="0">
                <a:latin typeface="Arial" panose="020B0604020202020204" pitchFamily="34" charset="0"/>
                <a:cs typeface="Arial" panose="020B0604020202020204" pitchFamily="34" charset="0"/>
              </a:rPr>
              <a:t>We work with a wide range of agencies to best support you and your child.</a:t>
            </a:r>
          </a:p>
          <a:p>
            <a:pPr defTabSz="326578">
              <a:lnSpc>
                <a:spcPct val="120000"/>
              </a:lnSpc>
              <a:defRPr/>
            </a:pPr>
            <a:endParaRPr lang="en-GB" sz="1000" dirty="0">
              <a:latin typeface="Arial" panose="020B0604020202020204" pitchFamily="34" charset="0"/>
              <a:cs typeface="Arial" panose="020B0604020202020204" pitchFamily="34" charset="0"/>
            </a:endParaRPr>
          </a:p>
          <a:p>
            <a:pPr defTabSz="326578">
              <a:lnSpc>
                <a:spcPct val="120000"/>
              </a:lnSpc>
              <a:defRPr/>
            </a:pPr>
            <a:r>
              <a:rPr lang="en-GB" sz="1000" dirty="0">
                <a:latin typeface="Arial" panose="020B0604020202020204" pitchFamily="34" charset="0"/>
                <a:cs typeface="Arial" panose="020B0604020202020204" pitchFamily="34" charset="0"/>
              </a:rPr>
              <a:t>Other alternative support can be found at the </a:t>
            </a:r>
            <a:r>
              <a:rPr lang="en-GB" sz="1000" b="1" dirty="0">
                <a:solidFill>
                  <a:srgbClr val="1B4E30"/>
                </a:solidFill>
                <a:latin typeface="Arial" panose="020B0604020202020204" pitchFamily="34" charset="0"/>
                <a:cs typeface="Arial" panose="020B0604020202020204" pitchFamily="34" charset="0"/>
                <a:hlinkClick r:id="rId12">
                  <a:extLst>
                    <a:ext uri="{A12FA001-AC4F-418D-AE19-62706E023703}">
                      <ahyp:hlinkClr xmlns:ahyp="http://schemas.microsoft.com/office/drawing/2018/hyperlinkcolor" val="tx"/>
                    </a:ext>
                  </a:extLst>
                </a:hlinkClick>
              </a:rPr>
              <a:t>Milton Keynes SEND Local Offer</a:t>
            </a:r>
            <a:r>
              <a:rPr lang="en-GB" sz="1000" b="1" dirty="0">
                <a:solidFill>
                  <a:srgbClr val="1B4E30"/>
                </a:solidFill>
                <a:latin typeface="Arial" panose="020B0604020202020204" pitchFamily="34" charset="0"/>
                <a:cs typeface="Arial" panose="020B0604020202020204" pitchFamily="34" charset="0"/>
              </a:rPr>
              <a:t>.</a:t>
            </a:r>
            <a:endParaRPr kumimoji="0" lang="en-GB" sz="1000" b="0" i="0" u="none" strike="noStrike" kern="1200" cap="none" spc="0" normalizeH="0" baseline="0" noProof="0" dirty="0">
              <a:ln>
                <a:noFill/>
              </a:ln>
              <a:solidFill>
                <a:srgbClr val="1B4E30"/>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1051" name="Rectangle: Top Corners Rounded 1050">
            <a:extLst>
              <a:ext uri="{FF2B5EF4-FFF2-40B4-BE49-F238E27FC236}">
                <a16:creationId xmlns:a16="http://schemas.microsoft.com/office/drawing/2014/main" id="{BD7FD359-F009-C2BD-4F2B-F51FF1BDF068}"/>
              </a:ext>
              <a:ext uri="{C183D7F6-B498-43B3-948B-1728B52AA6E4}">
                <adec:decorative xmlns:adec="http://schemas.microsoft.com/office/drawing/2017/decorative" val="1"/>
              </a:ext>
            </a:extLst>
          </p:cNvPr>
          <p:cNvSpPr/>
          <p:nvPr/>
        </p:nvSpPr>
        <p:spPr>
          <a:xfrm rot="10800000">
            <a:off x="7403825" y="6144747"/>
            <a:ext cx="2196339" cy="350930"/>
          </a:xfrm>
          <a:prstGeom prst="round2SameRect">
            <a:avLst>
              <a:gd name="adj1" fmla="val 36979"/>
              <a:gd name="adj2"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sz="1200" b="1" dirty="0">
              <a:solidFill>
                <a:schemeClr val="bg1"/>
              </a:solidFill>
              <a:latin typeface="Kameron" panose="02000503040000020003" pitchFamily="2" charset="0"/>
            </a:endParaRPr>
          </a:p>
        </p:txBody>
      </p:sp>
      <p:sp>
        <p:nvSpPr>
          <p:cNvPr id="1052" name="Rectangle: Rounded Corners 1051">
            <a:extLst>
              <a:ext uri="{FF2B5EF4-FFF2-40B4-BE49-F238E27FC236}">
                <a16:creationId xmlns:a16="http://schemas.microsoft.com/office/drawing/2014/main" id="{DFA2570B-8D55-5F1F-2E3C-14F79B1197A7}"/>
              </a:ext>
              <a:ext uri="{C183D7F6-B498-43B3-948B-1728B52AA6E4}">
                <adec:decorative xmlns:adec="http://schemas.microsoft.com/office/drawing/2017/decorative" val="1"/>
              </a:ext>
            </a:extLst>
          </p:cNvPr>
          <p:cNvSpPr/>
          <p:nvPr/>
        </p:nvSpPr>
        <p:spPr>
          <a:xfrm>
            <a:off x="7351879" y="3681973"/>
            <a:ext cx="2248288" cy="2824265"/>
          </a:xfrm>
          <a:prstGeom prst="roundRect">
            <a:avLst>
              <a:gd name="adj" fmla="val 6957"/>
            </a:avLst>
          </a:prstGeom>
          <a:noFill/>
          <a:ln>
            <a:solidFill>
              <a:srgbClr val="1B4E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53" name="Rectangle: Top Corners Rounded 1052">
            <a:extLst>
              <a:ext uri="{FF2B5EF4-FFF2-40B4-BE49-F238E27FC236}">
                <a16:creationId xmlns:a16="http://schemas.microsoft.com/office/drawing/2014/main" id="{4787D07E-B152-9228-BFEC-79A05E1EA7F4}"/>
              </a:ext>
            </a:extLst>
          </p:cNvPr>
          <p:cNvSpPr/>
          <p:nvPr/>
        </p:nvSpPr>
        <p:spPr>
          <a:xfrm>
            <a:off x="7351878" y="3681973"/>
            <a:ext cx="2248288" cy="415047"/>
          </a:xfrm>
          <a:prstGeom prst="round2SameRect">
            <a:avLst>
              <a:gd name="adj1" fmla="val 36979"/>
              <a:gd name="adj2" fmla="val 0"/>
            </a:avLst>
          </a:prstGeom>
          <a:solidFill>
            <a:srgbClr val="1B4E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200" b="1" dirty="0">
                <a:solidFill>
                  <a:schemeClr val="bg1"/>
                </a:solidFill>
                <a:latin typeface="Kameron" panose="02000503040000020003" pitchFamily="2" charset="0"/>
              </a:rPr>
              <a:t>Contact Us</a:t>
            </a:r>
          </a:p>
        </p:txBody>
      </p:sp>
      <p:sp>
        <p:nvSpPr>
          <p:cNvPr id="1054" name="TextBox 1053">
            <a:extLst>
              <a:ext uri="{FF2B5EF4-FFF2-40B4-BE49-F238E27FC236}">
                <a16:creationId xmlns:a16="http://schemas.microsoft.com/office/drawing/2014/main" id="{5A240A04-19DE-E876-E6E8-414CF4429746}"/>
              </a:ext>
            </a:extLst>
          </p:cNvPr>
          <p:cNvSpPr txBox="1"/>
          <p:nvPr/>
        </p:nvSpPr>
        <p:spPr>
          <a:xfrm>
            <a:off x="7403826" y="4097021"/>
            <a:ext cx="2196339" cy="1692612"/>
          </a:xfrm>
          <a:prstGeom prst="rect">
            <a:avLst/>
          </a:prstGeom>
          <a:noFill/>
        </p:spPr>
        <p:txBody>
          <a:bodyPr wrap="square" lIns="144000" tIns="144000" rIns="144000" rtlCol="0">
            <a:noAutofit/>
          </a:bodyPr>
          <a:lstStyle/>
          <a:p>
            <a:pPr marL="244933" indent="-244933">
              <a:buFont typeface="Segoe UI Symbol" panose="020B0502040204020203" pitchFamily="34" charset="0"/>
              <a:buChar char="⠛"/>
              <a:defRPr/>
            </a:pPr>
            <a:r>
              <a:rPr lang="en-GB" sz="1000" dirty="0">
                <a:solidFill>
                  <a:prstClr val="black"/>
                </a:solidFill>
                <a:latin typeface="Arial" panose="020B0604020202020204" pitchFamily="34" charset="0"/>
                <a:ea typeface="Calibri" panose="020F0502020204030204" pitchFamily="34" charset="0"/>
                <a:cs typeface="Arial" panose="020B0604020202020204" pitchFamily="34" charset="0"/>
              </a:rPr>
              <a:t>Head of School: </a:t>
            </a:r>
            <a:br>
              <a:rPr lang="en-GB" sz="1000" dirty="0">
                <a:solidFill>
                  <a:prstClr val="black"/>
                </a:solidFill>
                <a:latin typeface="Arial" panose="020B0604020202020204" pitchFamily="34" charset="0"/>
                <a:ea typeface="Calibri" panose="020F0502020204030204" pitchFamily="34" charset="0"/>
                <a:cs typeface="Arial" panose="020B0604020202020204" pitchFamily="34" charset="0"/>
              </a:rPr>
            </a:br>
            <a:r>
              <a:rPr lang="en-GB" sz="1000" b="1" u="sng" dirty="0">
                <a:solidFill>
                  <a:srgbClr val="1B4E30"/>
                </a:solidFill>
                <a:latin typeface="Arial" panose="020B0604020202020204" pitchFamily="34" charset="0"/>
                <a:ea typeface="Calibri" panose="020F0502020204030204" pitchFamily="34" charset="0"/>
                <a:cs typeface="Arial" panose="020B0604020202020204" pitchFamily="34" charset="0"/>
                <a:hlinkClick r:id="rId13">
                  <a:extLst>
                    <a:ext uri="{A12FA001-AC4F-418D-AE19-62706E023703}">
                      <ahyp:hlinkClr xmlns:ahyp="http://schemas.microsoft.com/office/drawing/2018/hyperlinkcolor" val="tx"/>
                    </a:ext>
                  </a:extLst>
                </a:hlinkClick>
              </a:rPr>
              <a:t>Miss Whiteman </a:t>
            </a:r>
            <a:endParaRPr lang="en-GB" sz="1000" b="1" u="sng" dirty="0">
              <a:solidFill>
                <a:srgbClr val="1B4E30"/>
              </a:solidFill>
              <a:latin typeface="Arial" panose="020B0604020202020204" pitchFamily="34" charset="0"/>
              <a:ea typeface="Calibri" panose="020F0502020204030204" pitchFamily="34" charset="0"/>
              <a:cs typeface="Arial" panose="020B0604020202020204" pitchFamily="34" charset="0"/>
            </a:endParaRPr>
          </a:p>
          <a:p>
            <a:pPr marL="244933" indent="-244933">
              <a:buFont typeface="Segoe UI Symbol" panose="020B0502040204020203" pitchFamily="34" charset="0"/>
              <a:buChar char="⠛"/>
              <a:defRPr/>
            </a:pPr>
            <a:r>
              <a:rPr lang="en-GB" sz="1000" dirty="0">
                <a:solidFill>
                  <a:prstClr val="black"/>
                </a:solidFill>
                <a:latin typeface="Arial" panose="020B0604020202020204" pitchFamily="34" charset="0"/>
                <a:ea typeface="Calibri" panose="020F0502020204030204" pitchFamily="34" charset="0"/>
                <a:cs typeface="Arial" panose="020B0604020202020204" pitchFamily="34" charset="0"/>
              </a:rPr>
              <a:t>SENCo: </a:t>
            </a:r>
            <a:r>
              <a:rPr lang="en-GB" sz="1000" b="1" u="sng" dirty="0">
                <a:solidFill>
                  <a:srgbClr val="1B4E30"/>
                </a:solidFill>
                <a:latin typeface="Arial" panose="020B0604020202020204" pitchFamily="34" charset="0"/>
                <a:ea typeface="Calibri" panose="020F0502020204030204" pitchFamily="34" charset="0"/>
                <a:cs typeface="Arial" panose="020B0604020202020204" pitchFamily="34" charset="0"/>
                <a:hlinkClick r:id="rId14">
                  <a:extLst>
                    <a:ext uri="{A12FA001-AC4F-418D-AE19-62706E023703}">
                      <ahyp:hlinkClr xmlns:ahyp="http://schemas.microsoft.com/office/drawing/2018/hyperlinkcolor" val="tx"/>
                    </a:ext>
                  </a:extLst>
                </a:hlinkClick>
              </a:rPr>
              <a:t>Miss Lord </a:t>
            </a:r>
            <a:endParaRPr lang="en-GB" sz="1000" b="1" u="sng" dirty="0">
              <a:solidFill>
                <a:srgbClr val="1B4E30"/>
              </a:solidFill>
              <a:latin typeface="Arial" panose="020B0604020202020204" pitchFamily="34" charset="0"/>
              <a:ea typeface="Calibri" panose="020F0502020204030204" pitchFamily="34" charset="0"/>
              <a:cs typeface="Arial" panose="020B0604020202020204" pitchFamily="34" charset="0"/>
            </a:endParaRPr>
          </a:p>
          <a:p>
            <a:pPr marL="244933" indent="-244933">
              <a:buFont typeface="Segoe UI Symbol" panose="020B0502040204020203" pitchFamily="34" charset="0"/>
              <a:buChar char="⠛"/>
              <a:defRPr/>
            </a:pPr>
            <a:r>
              <a:rPr lang="en-GB" sz="1000" dirty="0">
                <a:solidFill>
                  <a:prstClr val="black"/>
                </a:solidFill>
                <a:latin typeface="Arial" panose="020B0604020202020204" pitchFamily="34" charset="0"/>
                <a:ea typeface="Calibri" panose="020F0502020204030204" pitchFamily="34" charset="0"/>
                <a:cs typeface="Arial" panose="020B0604020202020204" pitchFamily="34" charset="0"/>
              </a:rPr>
              <a:t>Deputy SENCo: </a:t>
            </a:r>
            <a:br>
              <a:rPr lang="en-GB" sz="1000" dirty="0">
                <a:solidFill>
                  <a:prstClr val="black"/>
                </a:solidFill>
                <a:latin typeface="Arial" panose="020B0604020202020204" pitchFamily="34" charset="0"/>
                <a:ea typeface="Calibri" panose="020F0502020204030204" pitchFamily="34" charset="0"/>
                <a:cs typeface="Arial" panose="020B0604020202020204" pitchFamily="34" charset="0"/>
              </a:rPr>
            </a:br>
            <a:r>
              <a:rPr lang="en-GB" sz="1000" b="1" u="sng" dirty="0">
                <a:solidFill>
                  <a:srgbClr val="1B4E30"/>
                </a:solidFill>
                <a:latin typeface="Arial" panose="020B0604020202020204" pitchFamily="34" charset="0"/>
                <a:ea typeface="Calibri" panose="020F0502020204030204" pitchFamily="34" charset="0"/>
                <a:cs typeface="Arial" panose="020B0604020202020204" pitchFamily="34" charset="0"/>
                <a:hlinkClick r:id="rId15">
                  <a:extLst>
                    <a:ext uri="{A12FA001-AC4F-418D-AE19-62706E023703}">
                      <ahyp:hlinkClr xmlns:ahyp="http://schemas.microsoft.com/office/drawing/2018/hyperlinkcolor" val="tx"/>
                    </a:ext>
                  </a:extLst>
                </a:hlinkClick>
              </a:rPr>
              <a:t>Miss Brooks</a:t>
            </a:r>
            <a:endParaRPr lang="en-GB" sz="1000" b="1" u="sng" dirty="0">
              <a:solidFill>
                <a:srgbClr val="1B4E30"/>
              </a:solidFill>
              <a:latin typeface="Arial" panose="020B0604020202020204" pitchFamily="34" charset="0"/>
              <a:ea typeface="Calibri" panose="020F0502020204030204" pitchFamily="34" charset="0"/>
              <a:cs typeface="Arial" panose="020B0604020202020204" pitchFamily="34" charset="0"/>
            </a:endParaRPr>
          </a:p>
          <a:p>
            <a:pPr marL="244933" indent="-244933">
              <a:buFont typeface="Segoe UI Symbol" panose="020B0502040204020203" pitchFamily="34" charset="0"/>
              <a:buChar char="⠛"/>
              <a:defRPr/>
            </a:pPr>
            <a:r>
              <a:rPr lang="en-GB" sz="1000" dirty="0">
                <a:solidFill>
                  <a:prstClr val="black"/>
                </a:solidFill>
                <a:latin typeface="Arial" panose="020B0604020202020204" pitchFamily="34" charset="0"/>
                <a:ea typeface="Calibri" panose="020F0502020204030204" pitchFamily="34" charset="0"/>
                <a:cs typeface="Arial" panose="020B0604020202020204" pitchFamily="34" charset="0"/>
              </a:rPr>
              <a:t>Transition Coordinator: </a:t>
            </a:r>
            <a:br>
              <a:rPr lang="en-GB" sz="1000" dirty="0">
                <a:solidFill>
                  <a:prstClr val="black"/>
                </a:solidFill>
                <a:latin typeface="Arial" panose="020B0604020202020204" pitchFamily="34" charset="0"/>
                <a:ea typeface="Calibri" panose="020F0502020204030204" pitchFamily="34" charset="0"/>
                <a:cs typeface="Arial" panose="020B0604020202020204" pitchFamily="34" charset="0"/>
              </a:rPr>
            </a:br>
            <a:r>
              <a:rPr lang="en-GB" sz="1000" b="1" u="sng" dirty="0">
                <a:solidFill>
                  <a:srgbClr val="1B4E30"/>
                </a:solidFill>
                <a:latin typeface="Arial" panose="020B0604020202020204" pitchFamily="34" charset="0"/>
                <a:ea typeface="Calibri" panose="020F0502020204030204" pitchFamily="34" charset="0"/>
                <a:cs typeface="Arial" panose="020B0604020202020204" pitchFamily="34" charset="0"/>
                <a:hlinkClick r:id="rId16">
                  <a:extLst>
                    <a:ext uri="{A12FA001-AC4F-418D-AE19-62706E023703}">
                      <ahyp:hlinkClr xmlns:ahyp="http://schemas.microsoft.com/office/drawing/2018/hyperlinkcolor" val="tx"/>
                    </a:ext>
                  </a:extLst>
                </a:hlinkClick>
              </a:rPr>
              <a:t>Mrs Barstow-Nazli</a:t>
            </a:r>
            <a:endParaRPr lang="en-GB" sz="1000" b="1" u="sng" dirty="0">
              <a:solidFill>
                <a:srgbClr val="1B4E30"/>
              </a:solidFill>
              <a:latin typeface="Arial" panose="020B0604020202020204" pitchFamily="34" charset="0"/>
              <a:ea typeface="Calibri" panose="020F0502020204030204" pitchFamily="34" charset="0"/>
              <a:cs typeface="Arial" panose="020B0604020202020204" pitchFamily="34" charset="0"/>
            </a:endParaRPr>
          </a:p>
          <a:p>
            <a:pPr marL="244933" indent="-244933">
              <a:buFont typeface="Segoe UI Symbol" panose="020B0502040204020203" pitchFamily="34" charset="0"/>
              <a:buChar char="⠛"/>
              <a:defRPr/>
            </a:pPr>
            <a:r>
              <a:rPr lang="en-GB" sz="1000" dirty="0">
                <a:solidFill>
                  <a:prstClr val="black"/>
                </a:solidFill>
                <a:latin typeface="Arial" panose="020B0604020202020204" pitchFamily="34" charset="0"/>
                <a:ea typeface="Calibri" panose="020F0502020204030204" pitchFamily="34" charset="0"/>
                <a:cs typeface="Arial" panose="020B0604020202020204" pitchFamily="34" charset="0"/>
              </a:rPr>
              <a:t>Matron: </a:t>
            </a:r>
            <a:r>
              <a:rPr lang="en-GB" sz="1000" b="1" u="sng" dirty="0">
                <a:solidFill>
                  <a:srgbClr val="1B4E30"/>
                </a:solidFill>
                <a:latin typeface="Arial" panose="020B0604020202020204" pitchFamily="34" charset="0"/>
                <a:ea typeface="Calibri" panose="020F0502020204030204" pitchFamily="34" charset="0"/>
                <a:cs typeface="Arial" panose="020B0604020202020204" pitchFamily="34" charset="0"/>
                <a:hlinkClick r:id="rId17">
                  <a:extLst>
                    <a:ext uri="{A12FA001-AC4F-418D-AE19-62706E023703}">
                      <ahyp:hlinkClr xmlns:ahyp="http://schemas.microsoft.com/office/drawing/2018/hyperlinkcolor" val="tx"/>
                    </a:ext>
                  </a:extLst>
                </a:hlinkClick>
              </a:rPr>
              <a:t>Miss Winkfield</a:t>
            </a:r>
            <a:endParaRPr lang="en-GB" sz="1000" b="1" u="sng" dirty="0">
              <a:solidFill>
                <a:srgbClr val="1B4E30"/>
              </a:solidFill>
              <a:latin typeface="Arial" panose="020B0604020202020204" pitchFamily="34" charset="0"/>
              <a:ea typeface="Calibri" panose="020F0502020204030204" pitchFamily="34" charset="0"/>
              <a:cs typeface="Arial" panose="020B0604020202020204" pitchFamily="34" charset="0"/>
            </a:endParaRPr>
          </a:p>
          <a:p>
            <a:pPr marL="244933" indent="-244933">
              <a:buFont typeface="Segoe UI Symbol" panose="020B0502040204020203" pitchFamily="34" charset="0"/>
              <a:buChar char="⠛"/>
              <a:defRPr/>
            </a:pPr>
            <a:r>
              <a:rPr lang="en-GB" sz="1000" dirty="0">
                <a:solidFill>
                  <a:prstClr val="black"/>
                </a:solidFill>
                <a:latin typeface="Arial" panose="020B0604020202020204" pitchFamily="34" charset="0"/>
                <a:ea typeface="Calibri" panose="020F0502020204030204" pitchFamily="34" charset="0"/>
                <a:cs typeface="Arial" panose="020B0604020202020204" pitchFamily="34" charset="0"/>
              </a:rPr>
              <a:t>Head of Sixth Form: </a:t>
            </a:r>
            <a:br>
              <a:rPr lang="en-GB" sz="1000" dirty="0">
                <a:solidFill>
                  <a:prstClr val="black"/>
                </a:solidFill>
                <a:latin typeface="Arial" panose="020B0604020202020204" pitchFamily="34" charset="0"/>
                <a:ea typeface="Calibri" panose="020F0502020204030204" pitchFamily="34" charset="0"/>
                <a:cs typeface="Arial" panose="020B0604020202020204" pitchFamily="34" charset="0"/>
              </a:rPr>
            </a:br>
            <a:r>
              <a:rPr lang="en-GB" sz="1000" b="1" u="sng" dirty="0">
                <a:solidFill>
                  <a:srgbClr val="1B4E30"/>
                </a:solidFill>
                <a:latin typeface="Arial" panose="020B0604020202020204" pitchFamily="34" charset="0"/>
                <a:ea typeface="Calibri" panose="020F0502020204030204" pitchFamily="34" charset="0"/>
                <a:cs typeface="Arial" panose="020B0604020202020204" pitchFamily="34" charset="0"/>
                <a:hlinkClick r:id="rId18">
                  <a:extLst>
                    <a:ext uri="{A12FA001-AC4F-418D-AE19-62706E023703}">
                      <ahyp:hlinkClr xmlns:ahyp="http://schemas.microsoft.com/office/drawing/2018/hyperlinkcolor" val="tx"/>
                    </a:ext>
                  </a:extLst>
                </a:hlinkClick>
              </a:rPr>
              <a:t>Mr Kendall</a:t>
            </a:r>
            <a:endParaRPr lang="en-GB" sz="1000" b="1" u="sng" dirty="0">
              <a:solidFill>
                <a:srgbClr val="1B4E30"/>
              </a:solidFill>
              <a:latin typeface="Arial" panose="020B0604020202020204" pitchFamily="34" charset="0"/>
              <a:ea typeface="Calibri" panose="020F0502020204030204" pitchFamily="34" charset="0"/>
              <a:cs typeface="Arial" panose="020B0604020202020204" pitchFamily="34" charset="0"/>
            </a:endParaRPr>
          </a:p>
          <a:p>
            <a:pPr marL="244933" indent="-244933">
              <a:buFont typeface="Segoe UI Symbol" panose="020B0502040204020203" pitchFamily="34" charset="0"/>
              <a:buChar char="⠛"/>
              <a:defRPr/>
            </a:pPr>
            <a:r>
              <a:rPr lang="en-GB" sz="1000" dirty="0">
                <a:solidFill>
                  <a:prstClr val="black"/>
                </a:solidFill>
                <a:latin typeface="Arial" panose="020B0604020202020204" pitchFamily="34" charset="0"/>
                <a:ea typeface="Calibri" panose="020F0502020204030204" pitchFamily="34" charset="0"/>
                <a:cs typeface="Arial" panose="020B0604020202020204" pitchFamily="34" charset="0"/>
              </a:rPr>
              <a:t>Designated Safeguarding Lead: </a:t>
            </a:r>
            <a:r>
              <a:rPr lang="en-GB" sz="1000" b="1" u="sng" dirty="0">
                <a:solidFill>
                  <a:srgbClr val="1B4E30"/>
                </a:solidFill>
                <a:latin typeface="Arial" panose="020B0604020202020204" pitchFamily="34" charset="0"/>
                <a:ea typeface="Calibri" panose="020F0502020204030204" pitchFamily="34" charset="0"/>
                <a:cs typeface="Arial" panose="020B0604020202020204" pitchFamily="34" charset="0"/>
                <a:hlinkClick r:id="rId19">
                  <a:extLst>
                    <a:ext uri="{A12FA001-AC4F-418D-AE19-62706E023703}">
                      <ahyp:hlinkClr xmlns:ahyp="http://schemas.microsoft.com/office/drawing/2018/hyperlinkcolor" val="tx"/>
                    </a:ext>
                  </a:extLst>
                </a:hlinkClick>
              </a:rPr>
              <a:t>Mr Hall</a:t>
            </a:r>
            <a:endParaRPr lang="en-GB" sz="1000" b="1" u="sng" dirty="0">
              <a:solidFill>
                <a:srgbClr val="1B4E30"/>
              </a:solidFill>
              <a:latin typeface="Arial" panose="020B0604020202020204" pitchFamily="34" charset="0"/>
              <a:ea typeface="Calibri" panose="020F0502020204030204" pitchFamily="34" charset="0"/>
              <a:cs typeface="Arial" panose="020B0604020202020204" pitchFamily="34" charset="0"/>
            </a:endParaRPr>
          </a:p>
        </p:txBody>
      </p:sp>
      <p:sp>
        <p:nvSpPr>
          <p:cNvPr id="1055" name="TextBox 1054">
            <a:extLst>
              <a:ext uri="{FF2B5EF4-FFF2-40B4-BE49-F238E27FC236}">
                <a16:creationId xmlns:a16="http://schemas.microsoft.com/office/drawing/2014/main" id="{93D9C646-4488-4AA0-BD11-3C998343CBE3}"/>
              </a:ext>
            </a:extLst>
          </p:cNvPr>
          <p:cNvSpPr txBox="1"/>
          <p:nvPr/>
        </p:nvSpPr>
        <p:spPr>
          <a:xfrm>
            <a:off x="7403826" y="6229054"/>
            <a:ext cx="2196339" cy="170969"/>
          </a:xfrm>
          <a:prstGeom prst="rect">
            <a:avLst/>
          </a:prstGeom>
          <a:noFill/>
        </p:spPr>
        <p:txBody>
          <a:bodyPr wrap="square" lIns="144000" tIns="0" rIns="144000" bIns="0"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000" b="1" dirty="0">
                <a:solidFill>
                  <a:srgbClr val="1B4E30"/>
                </a:solidFill>
                <a:latin typeface="Arial" panose="020B0604020202020204" pitchFamily="34" charset="0"/>
                <a:cs typeface="Arial" panose="020B0604020202020204" pitchFamily="34" charset="0"/>
                <a:hlinkClick r:id="rId20" action="ppaction://hlinksldjump">
                  <a:extLst>
                    <a:ext uri="{A12FA001-AC4F-418D-AE19-62706E023703}">
                      <ahyp:hlinkClr xmlns:ahyp="http://schemas.microsoft.com/office/drawing/2018/hyperlinkcolor" val="tx"/>
                    </a:ext>
                  </a:extLst>
                </a:hlinkClick>
              </a:rPr>
              <a:t>Click here for more information</a:t>
            </a:r>
            <a:endParaRPr kumimoji="0" lang="en-GB" sz="1000" b="1" i="0" u="none" strike="noStrike" kern="1200" cap="none" spc="0" normalizeH="0" baseline="0" noProof="0" dirty="0">
              <a:ln>
                <a:noFill/>
              </a:ln>
              <a:solidFill>
                <a:srgbClr val="1B4E30"/>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4" name="TextBox 3">
            <a:extLst>
              <a:ext uri="{FF2B5EF4-FFF2-40B4-BE49-F238E27FC236}">
                <a16:creationId xmlns:a16="http://schemas.microsoft.com/office/drawing/2014/main" id="{A77F32DE-4814-1D5C-D0E8-C9F0427A4D36}"/>
              </a:ext>
            </a:extLst>
          </p:cNvPr>
          <p:cNvSpPr txBox="1"/>
          <p:nvPr/>
        </p:nvSpPr>
        <p:spPr>
          <a:xfrm>
            <a:off x="5047155" y="6229054"/>
            <a:ext cx="2196339" cy="170969"/>
          </a:xfrm>
          <a:prstGeom prst="rect">
            <a:avLst/>
          </a:prstGeom>
          <a:noFill/>
        </p:spPr>
        <p:txBody>
          <a:bodyPr wrap="square" lIns="144000" tIns="0" rIns="144000" bIns="0"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000" b="1" dirty="0">
                <a:solidFill>
                  <a:srgbClr val="1B4E30"/>
                </a:solidFill>
                <a:latin typeface="Arial" panose="020B0604020202020204" pitchFamily="34" charset="0"/>
                <a:cs typeface="Arial" panose="020B0604020202020204" pitchFamily="34" charset="0"/>
                <a:hlinkClick r:id="rId21" action="ppaction://hlinksldjump">
                  <a:extLst>
                    <a:ext uri="{A12FA001-AC4F-418D-AE19-62706E023703}">
                      <ahyp:hlinkClr xmlns:ahyp="http://schemas.microsoft.com/office/drawing/2018/hyperlinkcolor" val="tx"/>
                    </a:ext>
                  </a:extLst>
                </a:hlinkClick>
              </a:rPr>
              <a:t>Click here for more information</a:t>
            </a:r>
            <a:endParaRPr kumimoji="0" lang="en-GB" sz="1000" b="1" i="0" u="none" strike="noStrike" kern="1200" cap="none" spc="0" normalizeH="0" baseline="0" noProof="0" dirty="0">
              <a:ln>
                <a:noFill/>
              </a:ln>
              <a:solidFill>
                <a:srgbClr val="1B4E30"/>
              </a:solidFill>
              <a:effectLst/>
              <a:uLnTx/>
              <a:uFillTx/>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8528622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0DB6DFDF-1B98-2717-944B-1E73BFA8A3DA}"/>
              </a:ext>
              <a:ext uri="{C183D7F6-B498-43B3-948B-1728B52AA6E4}">
                <adec:decorative xmlns:adec="http://schemas.microsoft.com/office/drawing/2017/decorative" val="0"/>
              </a:ext>
            </a:extLst>
          </p:cNvPr>
          <p:cNvSpPr/>
          <p:nvPr/>
        </p:nvSpPr>
        <p:spPr>
          <a:xfrm>
            <a:off x="-171156" y="298800"/>
            <a:ext cx="3672000" cy="6559200"/>
          </a:xfrm>
          <a:custGeom>
            <a:avLst/>
            <a:gdLst>
              <a:gd name="csX0" fmla="*/ 171156 w 3629930"/>
              <a:gd name="csY0" fmla="*/ 0 h 6805130"/>
              <a:gd name="csX1" fmla="*/ 3629930 w 3629930"/>
              <a:gd name="csY1" fmla="*/ 3402565 h 6805130"/>
              <a:gd name="csX2" fmla="*/ 171156 w 3629930"/>
              <a:gd name="csY2" fmla="*/ 6805130 h 6805130"/>
              <a:gd name="csX3" fmla="*/ 0 w 3629930"/>
              <a:gd name="csY3" fmla="*/ 6800873 h 6805130"/>
              <a:gd name="csX4" fmla="*/ 0 w 3629930"/>
              <a:gd name="csY4" fmla="*/ 4257 h 6805130"/>
            </a:gdLst>
            <a:ahLst/>
            <a:cxnLst>
              <a:cxn ang="0">
                <a:pos x="csX0" y="csY0"/>
              </a:cxn>
              <a:cxn ang="0">
                <a:pos x="csX1" y="csY1"/>
              </a:cxn>
              <a:cxn ang="0">
                <a:pos x="csX2" y="csY2"/>
              </a:cxn>
              <a:cxn ang="0">
                <a:pos x="csX3" y="csY3"/>
              </a:cxn>
              <a:cxn ang="0">
                <a:pos x="csX4" y="csY4"/>
              </a:cxn>
            </a:cxnLst>
            <a:rect l="l" t="t" r="r" b="b"/>
            <a:pathLst>
              <a:path w="3629930" h="6805130">
                <a:moveTo>
                  <a:pt x="171156" y="0"/>
                </a:moveTo>
                <a:cubicBezTo>
                  <a:pt x="2081384" y="0"/>
                  <a:pt x="3629930" y="1523380"/>
                  <a:pt x="3629930" y="3402565"/>
                </a:cubicBezTo>
                <a:cubicBezTo>
                  <a:pt x="3629930" y="5281750"/>
                  <a:pt x="2081384" y="6805130"/>
                  <a:pt x="171156" y="6805130"/>
                </a:cubicBezTo>
                <a:lnTo>
                  <a:pt x="0" y="6800873"/>
                </a:lnTo>
                <a:lnTo>
                  <a:pt x="0" y="4257"/>
                </a:lnTo>
                <a:close/>
              </a:path>
            </a:pathLst>
          </a:custGeom>
          <a:blipFill dpi="0" rotWithShape="1">
            <a:blip r:embed="rId4" cstate="screen">
              <a:extLst>
                <a:ext uri="{28A0092B-C50C-407E-A947-70E740481C1C}">
                  <a14:useLocalDpi xmlns:a14="http://schemas.microsoft.com/office/drawing/2010/main"/>
                </a:ext>
              </a:extLst>
            </a:blip>
            <a:srcRect/>
            <a:stretch>
              <a:fillRect/>
            </a:stretch>
          </a:blipFill>
          <a:ln w="76200">
            <a:solidFill>
              <a:srgbClr val="1B4E3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GB" sz="962" dirty="0">
                <a:solidFill>
                  <a:srgbClr val="FF0000"/>
                </a:solidFill>
              </a:rPr>
              <a:t>S</a:t>
            </a:r>
          </a:p>
        </p:txBody>
      </p:sp>
      <p:sp>
        <p:nvSpPr>
          <p:cNvPr id="7" name="TextBox 6">
            <a:extLst>
              <a:ext uri="{FF2B5EF4-FFF2-40B4-BE49-F238E27FC236}">
                <a16:creationId xmlns:a16="http://schemas.microsoft.com/office/drawing/2014/main" id="{5BA96EB3-2E45-5A1C-3DCE-82F382F4E65D}"/>
              </a:ext>
            </a:extLst>
          </p:cNvPr>
          <p:cNvSpPr txBox="1"/>
          <p:nvPr/>
        </p:nvSpPr>
        <p:spPr>
          <a:xfrm>
            <a:off x="3839029" y="1962573"/>
            <a:ext cx="5583468" cy="3231654"/>
          </a:xfrm>
          <a:prstGeom prst="rect">
            <a:avLst/>
          </a:prstGeom>
          <a:noFill/>
        </p:spPr>
        <p:txBody>
          <a:bodyPr wrap="square" lIns="0" tIns="0" rIns="0" bIns="0">
            <a:spAutoFit/>
          </a:bodyPr>
          <a:lstStyle/>
          <a:p>
            <a:pPr algn="just">
              <a:buNone/>
            </a:pPr>
            <a:r>
              <a:rPr lang="en-GB" sz="1400" dirty="0">
                <a:latin typeface="Arial" panose="020B0604020202020204" pitchFamily="34" charset="0"/>
                <a:ea typeface="Calibri" panose="020F0502020204030204" pitchFamily="34" charset="0"/>
                <a:cs typeface="Arial" panose="020B0604020202020204" pitchFamily="34" charset="0"/>
              </a:rPr>
              <a:t>Our Academy currently provides additional and/or different provisions for a range of needs, including: </a:t>
            </a:r>
          </a:p>
          <a:p>
            <a:pPr>
              <a:buNone/>
            </a:pPr>
            <a:endParaRPr lang="en-GB" sz="1400" dirty="0">
              <a:latin typeface="Arial" panose="020B0604020202020204" pitchFamily="34" charset="0"/>
              <a:ea typeface="Calibri" panose="020F0502020204030204" pitchFamily="34" charset="0"/>
              <a:cs typeface="Arial" panose="020B0604020202020204" pitchFamily="34" charset="0"/>
            </a:endParaRPr>
          </a:p>
          <a:p>
            <a:pPr marL="244933" indent="-244933">
              <a:buSzPct val="110000"/>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Communication and Interaction e.g. Autism Spectrum Condition; Asperger’s Syndrome; speech and language difficulties</a:t>
            </a:r>
            <a:br>
              <a:rPr lang="en-GB" sz="1400" dirty="0">
                <a:latin typeface="Arial" panose="020B0604020202020204" pitchFamily="34" charset="0"/>
                <a:ea typeface="Calibri" panose="020F0502020204030204" pitchFamily="34" charset="0"/>
                <a:cs typeface="Arial" panose="020B0604020202020204" pitchFamily="34" charset="0"/>
              </a:rPr>
            </a:br>
            <a:endParaRPr lang="en-GB" sz="1400" dirty="0">
              <a:latin typeface="Arial" panose="020B0604020202020204" pitchFamily="34" charset="0"/>
              <a:ea typeface="Calibri" panose="020F0502020204030204" pitchFamily="34" charset="0"/>
              <a:cs typeface="Arial" panose="020B0604020202020204" pitchFamily="34" charset="0"/>
            </a:endParaRPr>
          </a:p>
          <a:p>
            <a:pPr marL="244933" indent="-244933">
              <a:buSzPct val="110000"/>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Cognition and Learning e.g. specific learning difficulties such as dyslexia; dyspraxia; dyscalculia</a:t>
            </a:r>
            <a:br>
              <a:rPr lang="en-GB" sz="1400" dirty="0">
                <a:latin typeface="Arial" panose="020B0604020202020204" pitchFamily="34" charset="0"/>
                <a:ea typeface="Calibri" panose="020F0502020204030204" pitchFamily="34" charset="0"/>
                <a:cs typeface="Arial" panose="020B0604020202020204" pitchFamily="34" charset="0"/>
              </a:rPr>
            </a:br>
            <a:endParaRPr lang="en-GB" sz="1400" dirty="0">
              <a:latin typeface="Arial" panose="020B0604020202020204" pitchFamily="34" charset="0"/>
              <a:ea typeface="Calibri" panose="020F0502020204030204" pitchFamily="34" charset="0"/>
              <a:cs typeface="Arial" panose="020B0604020202020204" pitchFamily="34" charset="0"/>
            </a:endParaRPr>
          </a:p>
          <a:p>
            <a:pPr marL="244933" indent="-244933">
              <a:buSzPct val="110000"/>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Social, Emotional and Mental Health (SEMH) difficulties e.g. Attention Deficit Hyperactivity Disorder (ADHD); anxiety</a:t>
            </a:r>
            <a:br>
              <a:rPr lang="en-GB" sz="1400" dirty="0">
                <a:latin typeface="Arial" panose="020B0604020202020204" pitchFamily="34" charset="0"/>
                <a:ea typeface="Calibri" panose="020F0502020204030204" pitchFamily="34" charset="0"/>
                <a:cs typeface="Arial" panose="020B0604020202020204" pitchFamily="34" charset="0"/>
              </a:rPr>
            </a:br>
            <a:endParaRPr lang="en-GB" sz="1400" dirty="0">
              <a:latin typeface="Arial" panose="020B0604020202020204" pitchFamily="34" charset="0"/>
              <a:ea typeface="Calibri" panose="020F0502020204030204" pitchFamily="34" charset="0"/>
              <a:cs typeface="Arial" panose="020B0604020202020204" pitchFamily="34" charset="0"/>
            </a:endParaRPr>
          </a:p>
          <a:p>
            <a:pPr marL="244933" indent="-244933">
              <a:buSzPct val="110000"/>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Sensory and/or Physical needs e.g. deaf/hard of hearing; visual impairments; processing difficulties; cerebral palsy</a:t>
            </a:r>
          </a:p>
          <a:p>
            <a:pPr lvl="0"/>
            <a:endParaRPr lang="en-GB" sz="1400" dirty="0">
              <a:latin typeface="Arial" panose="020B0604020202020204" pitchFamily="34" charset="0"/>
              <a:ea typeface="Calibri" panose="020F0502020204030204" pitchFamily="34" charset="0"/>
              <a:cs typeface="Arial" panose="020B0604020202020204" pitchFamily="34" charset="0"/>
            </a:endParaRPr>
          </a:p>
        </p:txBody>
      </p:sp>
      <p:sp>
        <p:nvSpPr>
          <p:cNvPr id="10" name="Title 9">
            <a:extLst>
              <a:ext uri="{FF2B5EF4-FFF2-40B4-BE49-F238E27FC236}">
                <a16:creationId xmlns:a16="http://schemas.microsoft.com/office/drawing/2014/main" id="{9C9D4C16-4BBF-A3CC-F8BA-AF7F33FE6E6B}"/>
              </a:ext>
            </a:extLst>
          </p:cNvPr>
          <p:cNvSpPr>
            <a:spLocks noGrp="1"/>
          </p:cNvSpPr>
          <p:nvPr>
            <p:ph type="title"/>
          </p:nvPr>
        </p:nvSpPr>
        <p:spPr>
          <a:xfrm>
            <a:off x="3839029" y="1"/>
            <a:ext cx="5385934" cy="1285714"/>
          </a:xfrm>
        </p:spPr>
        <p:txBody>
          <a:bodyPr>
            <a:normAutofit/>
          </a:bodyPr>
          <a:lstStyle/>
          <a:p>
            <a:r>
              <a:rPr lang="en-GB" dirty="0"/>
              <a:t>Who Do We Support?</a:t>
            </a:r>
          </a:p>
        </p:txBody>
      </p:sp>
    </p:spTree>
    <p:extLst>
      <p:ext uri="{BB962C8B-B14F-4D97-AF65-F5344CB8AC3E}">
        <p14:creationId xmlns:p14="http://schemas.microsoft.com/office/powerpoint/2010/main" val="367542785"/>
      </p:ext>
    </p:extLst>
  </p:cSld>
  <p:clrMapOvr>
    <a:masterClrMapping/>
  </p:clrMapOvr>
  <p:extLst>
    <p:ext uri="{6950BFC3-D8DA-4A85-94F7-54DA5524770B}">
      <p188:commentRel xmlns:p188="http://schemas.microsoft.com/office/powerpoint/2018/8/main" r:id="rId3"/>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06BB5-D3CF-FA86-5546-FD03A0699080}"/>
            </a:ext>
          </a:extLst>
        </p:cNvPr>
        <p:cNvGrpSpPr/>
        <p:nvPr/>
      </p:nvGrpSpPr>
      <p:grpSpPr>
        <a:xfrm>
          <a:off x="0" y="0"/>
          <a:ext cx="0" cy="0"/>
          <a:chOff x="0" y="0"/>
          <a:chExt cx="0" cy="0"/>
        </a:xfrm>
      </p:grpSpPr>
      <p:sp>
        <p:nvSpPr>
          <p:cNvPr id="2" name="Freeform: Shape 1">
            <a:extLst>
              <a:ext uri="{FF2B5EF4-FFF2-40B4-BE49-F238E27FC236}">
                <a16:creationId xmlns:a16="http://schemas.microsoft.com/office/drawing/2014/main" id="{29F69B1E-05CC-070E-F3E4-BC962071E7F9}"/>
              </a:ext>
              <a:ext uri="{C183D7F6-B498-43B3-948B-1728B52AA6E4}">
                <adec:decorative xmlns:adec="http://schemas.microsoft.com/office/drawing/2017/decorative" val="1"/>
              </a:ext>
            </a:extLst>
          </p:cNvPr>
          <p:cNvSpPr/>
          <p:nvPr/>
        </p:nvSpPr>
        <p:spPr>
          <a:xfrm>
            <a:off x="6294421" y="297603"/>
            <a:ext cx="3672000" cy="6560397"/>
          </a:xfrm>
          <a:custGeom>
            <a:avLst/>
            <a:gdLst>
              <a:gd name="csX0" fmla="*/ 3458774 w 3641996"/>
              <a:gd name="csY0" fmla="*/ 0 h 6805130"/>
              <a:gd name="csX1" fmla="*/ 3636762 w 3641996"/>
              <a:gd name="csY1" fmla="*/ 4427 h 6805130"/>
              <a:gd name="csX2" fmla="*/ 3641996 w 3641996"/>
              <a:gd name="csY2" fmla="*/ 4819 h 6805130"/>
              <a:gd name="csX3" fmla="*/ 3641996 w 3641996"/>
              <a:gd name="csY3" fmla="*/ 6800311 h 6805130"/>
              <a:gd name="csX4" fmla="*/ 3636762 w 3641996"/>
              <a:gd name="csY4" fmla="*/ 6800703 h 6805130"/>
              <a:gd name="csX5" fmla="*/ 3458774 w 3641996"/>
              <a:gd name="csY5" fmla="*/ 6805130 h 6805130"/>
              <a:gd name="csX6" fmla="*/ 0 w 3641996"/>
              <a:gd name="csY6" fmla="*/ 3402565 h 6805130"/>
              <a:gd name="csX7" fmla="*/ 3458774 w 3641996"/>
              <a:gd name="csY7" fmla="*/ 0 h 68051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641996" h="6805130">
                <a:moveTo>
                  <a:pt x="3458774" y="0"/>
                </a:moveTo>
                <a:cubicBezTo>
                  <a:pt x="3518469" y="0"/>
                  <a:pt x="3577810" y="1488"/>
                  <a:pt x="3636762" y="4427"/>
                </a:cubicBezTo>
                <a:lnTo>
                  <a:pt x="3641996" y="4819"/>
                </a:lnTo>
                <a:lnTo>
                  <a:pt x="3641996" y="6800311"/>
                </a:lnTo>
                <a:lnTo>
                  <a:pt x="3636762" y="6800703"/>
                </a:lnTo>
                <a:cubicBezTo>
                  <a:pt x="3577810" y="6803643"/>
                  <a:pt x="3518469" y="6805130"/>
                  <a:pt x="3458774" y="6805130"/>
                </a:cubicBezTo>
                <a:cubicBezTo>
                  <a:pt x="1548546" y="6805130"/>
                  <a:pt x="0" y="5281750"/>
                  <a:pt x="0" y="3402565"/>
                </a:cubicBezTo>
                <a:cubicBezTo>
                  <a:pt x="0" y="1523380"/>
                  <a:pt x="1548546" y="0"/>
                  <a:pt x="3458774" y="0"/>
                </a:cubicBezTo>
                <a:close/>
              </a:path>
            </a:pathLst>
          </a:custGeom>
          <a:blipFill>
            <a:blip r:embed="rId4" cstate="screen">
              <a:extLst>
                <a:ext uri="{28A0092B-C50C-407E-A947-70E740481C1C}">
                  <a14:useLocalDpi xmlns:a14="http://schemas.microsoft.com/office/drawing/2010/main"/>
                </a:ext>
              </a:extLst>
            </a:blip>
            <a:srcRect/>
            <a:stretch>
              <a:fillRect/>
            </a:stretch>
          </a:blipFill>
          <a:ln w="76200">
            <a:solidFill>
              <a:srgbClr val="1B4E3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962" dirty="0">
              <a:solidFill>
                <a:srgbClr val="FF0000"/>
              </a:solidFill>
            </a:endParaRPr>
          </a:p>
        </p:txBody>
      </p:sp>
      <p:sp>
        <p:nvSpPr>
          <p:cNvPr id="9" name="TextBox 8">
            <a:extLst>
              <a:ext uri="{FF2B5EF4-FFF2-40B4-BE49-F238E27FC236}">
                <a16:creationId xmlns:a16="http://schemas.microsoft.com/office/drawing/2014/main" id="{75DA5715-9E57-61CA-D9AA-5506CF2A13AF}"/>
              </a:ext>
            </a:extLst>
          </p:cNvPr>
          <p:cNvSpPr txBox="1"/>
          <p:nvPr/>
        </p:nvSpPr>
        <p:spPr>
          <a:xfrm>
            <a:off x="420688" y="1582738"/>
            <a:ext cx="5706256" cy="5047536"/>
          </a:xfrm>
          <a:prstGeom prst="rect">
            <a:avLst/>
          </a:prstGeom>
          <a:noFill/>
        </p:spPr>
        <p:txBody>
          <a:bodyPr wrap="square" lIns="0" tIns="0" rIns="0" bIns="0">
            <a:spAutoFit/>
          </a:bodyPr>
          <a:lstStyle/>
          <a:p>
            <a:pPr>
              <a:buNone/>
            </a:pPr>
            <a:r>
              <a:rPr lang="en-GB" sz="1400" b="1" dirty="0">
                <a:latin typeface="Arial" panose="020B0604020202020204" pitchFamily="34" charset="0"/>
                <a:ea typeface="Calibri" panose="020F0502020204030204" pitchFamily="34" charset="0"/>
                <a:cs typeface="Arial" panose="020B0604020202020204" pitchFamily="34" charset="0"/>
              </a:rPr>
              <a:t>Identifying the needs of pupils</a:t>
            </a:r>
          </a:p>
          <a:p>
            <a:pPr marL="244933" indent="-244933">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We liaise with transition schools or agencies to identify the support or provision previously in place for the child/young person. </a:t>
            </a:r>
          </a:p>
          <a:p>
            <a:pPr marL="244933" indent="-244933">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We have early discussions to gather the views of the child/young person, parents/carers, and staff. We discuss the needs and identify the type of support that might be beneficial.</a:t>
            </a:r>
          </a:p>
          <a:p>
            <a:pPr marL="244933" indent="-244933">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We liaise with external professionals to identify strategies, intervention and support that might be beneficial.</a:t>
            </a:r>
          </a:p>
          <a:p>
            <a:pPr lvl="0"/>
            <a:endParaRPr lang="en-GB" sz="1400" dirty="0">
              <a:latin typeface="Arial" panose="020B0604020202020204" pitchFamily="34" charset="0"/>
              <a:ea typeface="Calibri" panose="020F0502020204030204" pitchFamily="34" charset="0"/>
              <a:cs typeface="Arial" panose="020B0604020202020204" pitchFamily="34" charset="0"/>
            </a:endParaRPr>
          </a:p>
          <a:p>
            <a:pPr lvl="0"/>
            <a:r>
              <a:rPr lang="en-GB" sz="1400" b="1" dirty="0">
                <a:latin typeface="Arial" panose="020B0604020202020204" pitchFamily="34" charset="0"/>
                <a:ea typeface="Calibri" panose="020F0502020204030204" pitchFamily="34" charset="0"/>
                <a:cs typeface="Arial" panose="020B0604020202020204" pitchFamily="34" charset="0"/>
              </a:rPr>
              <a:t>Consultations</a:t>
            </a:r>
          </a:p>
          <a:p>
            <a:pPr lvl="0" algn="just"/>
            <a:r>
              <a:rPr lang="en-GB" sz="1400" dirty="0">
                <a:latin typeface="Arial" panose="020B0604020202020204" pitchFamily="34" charset="0"/>
                <a:cs typeface="Arial" panose="020B0604020202020204" pitchFamily="34" charset="0"/>
              </a:rPr>
              <a:t>Consultations primarily take place during Parents’ Evening and also Review meetings. These consultations ensure that:</a:t>
            </a:r>
          </a:p>
          <a:p>
            <a:pPr lvl="0"/>
            <a:endParaRPr lang="en-GB" sz="1400" dirty="0">
              <a:latin typeface="Arial" panose="020B0604020202020204" pitchFamily="34" charset="0"/>
              <a:cs typeface="Arial" panose="020B0604020202020204" pitchFamily="34" charset="0"/>
            </a:endParaRPr>
          </a:p>
          <a:p>
            <a:pPr marL="244933" indent="-244933">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Everyone develops a good understanding of the pupil’s area of strength and difficulty.</a:t>
            </a:r>
          </a:p>
          <a:p>
            <a:pPr marL="244933" indent="-244933">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We consider any parent/carer concerns.</a:t>
            </a:r>
          </a:p>
          <a:p>
            <a:pPr marL="244933" indent="-244933">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Everyone understands the agreed outcomes sought for the child/ young person.</a:t>
            </a:r>
          </a:p>
          <a:p>
            <a:pPr marL="244933" indent="-244933">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Everyone is clear on what their next steps are.</a:t>
            </a:r>
          </a:p>
          <a:p>
            <a:endParaRPr lang="en-GB" sz="1400" dirty="0">
              <a:latin typeface="Arial" panose="020B0604020202020204" pitchFamily="34" charset="0"/>
              <a:ea typeface="Calibri" panose="020F0502020204030204" pitchFamily="34" charset="0"/>
              <a:cs typeface="Arial" panose="020B0604020202020204" pitchFamily="34" charset="0"/>
            </a:endParaRPr>
          </a:p>
          <a:p>
            <a:pPr algn="just"/>
            <a:r>
              <a:rPr lang="en-GB" sz="1400" dirty="0">
                <a:latin typeface="Arial" panose="020B0604020202020204" pitchFamily="34" charset="0"/>
                <a:cs typeface="Arial" panose="020B0604020202020204" pitchFamily="34" charset="0"/>
              </a:rPr>
              <a:t>These discussions are recorded and provided to parents/carers. We will then notify parents/carers when it is decided that a pupil will receive SEN support.</a:t>
            </a:r>
            <a:endParaRPr lang="en-GB" sz="2400" dirty="0">
              <a:latin typeface="Arial" panose="020B0604020202020204" pitchFamily="34" charset="0"/>
              <a:ea typeface="Calibri" panose="020F0502020204030204" pitchFamily="34" charset="0"/>
              <a:cs typeface="Arial" panose="020B0604020202020204" pitchFamily="34" charset="0"/>
            </a:endParaRPr>
          </a:p>
        </p:txBody>
      </p:sp>
      <p:sp>
        <p:nvSpPr>
          <p:cNvPr id="30" name="Title 17">
            <a:extLst>
              <a:ext uri="{FF2B5EF4-FFF2-40B4-BE49-F238E27FC236}">
                <a16:creationId xmlns:a16="http://schemas.microsoft.com/office/drawing/2014/main" id="{DF52C1FE-0573-0A33-3717-3DB1516925FD}"/>
              </a:ext>
            </a:extLst>
          </p:cNvPr>
          <p:cNvSpPr>
            <a:spLocks noGrp="1"/>
          </p:cNvSpPr>
          <p:nvPr>
            <p:ph type="title"/>
          </p:nvPr>
        </p:nvSpPr>
        <p:spPr>
          <a:xfrm>
            <a:off x="420914" y="145143"/>
            <a:ext cx="8804050" cy="811032"/>
          </a:xfrm>
        </p:spPr>
        <p:txBody>
          <a:bodyPr>
            <a:normAutofit/>
          </a:bodyPr>
          <a:lstStyle/>
          <a:p>
            <a:r>
              <a:rPr lang="en-GB" dirty="0"/>
              <a:t>How Do We Identify If A Pupil Has SEN?</a:t>
            </a:r>
          </a:p>
        </p:txBody>
      </p:sp>
    </p:spTree>
    <p:extLst>
      <p:ext uri="{BB962C8B-B14F-4D97-AF65-F5344CB8AC3E}">
        <p14:creationId xmlns:p14="http://schemas.microsoft.com/office/powerpoint/2010/main" val="619364680"/>
      </p:ext>
    </p:extLst>
  </p:cSld>
  <p:clrMapOvr>
    <a:masterClrMapping/>
  </p:clrMapOvr>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E746F-7604-359E-E198-25CBAA35C62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8B04D2F-02DC-6093-943B-87A1EB43E35E}"/>
              </a:ext>
            </a:extLst>
          </p:cNvPr>
          <p:cNvSpPr txBox="1"/>
          <p:nvPr/>
        </p:nvSpPr>
        <p:spPr>
          <a:xfrm>
            <a:off x="395288" y="5439277"/>
            <a:ext cx="5998652" cy="430887"/>
          </a:xfrm>
          <a:prstGeom prst="rect">
            <a:avLst/>
          </a:prstGeom>
          <a:noFill/>
        </p:spPr>
        <p:txBody>
          <a:bodyPr wrap="square" lIns="0" tIns="0" rIns="0" bIns="0">
            <a:spAutoFit/>
          </a:bodyPr>
          <a:lstStyle/>
          <a:p>
            <a:r>
              <a:rPr lang="en-GB" sz="1400" b="1" dirty="0">
                <a:latin typeface="Arial" panose="020B0604020202020204" pitchFamily="34" charset="0"/>
                <a:ea typeface="Times New Roman" panose="02020603050405020304" pitchFamily="18" charset="0"/>
                <a:cs typeface="Arial" panose="020B0604020202020204" pitchFamily="34" charset="0"/>
              </a:rPr>
              <a:t>We have a process for all staff to refer any SEND-related concerns to the SEND department for review.</a:t>
            </a:r>
          </a:p>
        </p:txBody>
      </p:sp>
      <p:sp>
        <p:nvSpPr>
          <p:cNvPr id="6" name="TextBox 5">
            <a:extLst>
              <a:ext uri="{FF2B5EF4-FFF2-40B4-BE49-F238E27FC236}">
                <a16:creationId xmlns:a16="http://schemas.microsoft.com/office/drawing/2014/main" id="{47A92206-8D9B-7E98-6A13-3E77FBD611B1}"/>
              </a:ext>
            </a:extLst>
          </p:cNvPr>
          <p:cNvSpPr txBox="1"/>
          <p:nvPr/>
        </p:nvSpPr>
        <p:spPr>
          <a:xfrm>
            <a:off x="395288" y="1592781"/>
            <a:ext cx="5701065" cy="3539430"/>
          </a:xfrm>
          <a:prstGeom prst="rect">
            <a:avLst/>
          </a:prstGeom>
          <a:noFill/>
        </p:spPr>
        <p:txBody>
          <a:bodyPr wrap="square" lIns="0" tIns="0" rIns="0" bIns="0">
            <a:spAutoFit/>
          </a:bodyPr>
          <a:lstStyle/>
          <a:p>
            <a:pPr>
              <a:buNone/>
            </a:pPr>
            <a:r>
              <a:rPr lang="en-GB" sz="1400" b="1" dirty="0">
                <a:latin typeface="Arial" panose="020B0604020202020204" pitchFamily="34" charset="0"/>
                <a:ea typeface="Calibri" panose="020F0502020204030204" pitchFamily="34" charset="0"/>
                <a:cs typeface="Arial" panose="020B0604020202020204" pitchFamily="34" charset="0"/>
              </a:rPr>
              <a:t>Supporting pupils</a:t>
            </a:r>
          </a:p>
          <a:p>
            <a:pPr marL="244933" indent="-244933" algn="just">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Where necessary, we update the Additional Needs Register and/or SEND Support Plan with support from all stakeholders, to review or set targets for a period and subsequently plan for support. </a:t>
            </a:r>
          </a:p>
          <a:p>
            <a:pPr marL="244933" indent="-244933" algn="just">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We inform all staff of Adaptive Teaching strategies or any identified interventions and expected outcomes.</a:t>
            </a:r>
          </a:p>
          <a:p>
            <a:pPr lvl="0"/>
            <a:endParaRPr lang="en-GB" sz="1400" dirty="0">
              <a:latin typeface="Arial" panose="020B0604020202020204" pitchFamily="34" charset="0"/>
              <a:ea typeface="Calibri" panose="020F0502020204030204" pitchFamily="34" charset="0"/>
              <a:cs typeface="Arial" panose="020B0604020202020204" pitchFamily="34" charset="0"/>
            </a:endParaRPr>
          </a:p>
          <a:p>
            <a:pPr>
              <a:buNone/>
            </a:pPr>
            <a:r>
              <a:rPr lang="en-GB" sz="1400" b="1" dirty="0">
                <a:latin typeface="Arial" panose="020B0604020202020204" pitchFamily="34" charset="0"/>
                <a:ea typeface="Calibri" panose="020F0502020204030204" pitchFamily="34" charset="0"/>
                <a:cs typeface="Arial" panose="020B0604020202020204" pitchFamily="34" charset="0"/>
              </a:rPr>
              <a:t>Assessing a pupil's progress</a:t>
            </a:r>
          </a:p>
          <a:p>
            <a:pPr marL="244933" indent="-244933" algn="just" fontAlgn="base">
              <a:buFont typeface="Segoe UI Symbol" panose="020B0502040204020203" pitchFamily="34" charset="0"/>
              <a:buChar char="⠛"/>
            </a:pPr>
            <a:r>
              <a:rPr lang="en-US" sz="1400" dirty="0">
                <a:latin typeface="Arial" panose="020B0604020202020204" pitchFamily="34" charset="0"/>
                <a:ea typeface="Times New Roman" panose="02020603050405020304" pitchFamily="18" charset="0"/>
                <a:cs typeface="Arial" panose="020B0604020202020204" pitchFamily="34" charset="0"/>
              </a:rPr>
              <a:t>The impact of the child’s/young person’s additional SEND support (whether it is classroom-based or within interventions) is evaluated at the end of an agreed period, and outcomes are used to inform future support.</a:t>
            </a:r>
            <a:endParaRPr lang="en-GB" sz="1400" dirty="0">
              <a:latin typeface="Arial" panose="020B0604020202020204" pitchFamily="34" charset="0"/>
              <a:ea typeface="Times New Roman" panose="02020603050405020304" pitchFamily="18" charset="0"/>
              <a:cs typeface="Arial" panose="020B0604020202020204" pitchFamily="34" charset="0"/>
            </a:endParaRPr>
          </a:p>
          <a:p>
            <a:pPr marL="244933" indent="-244933" algn="just" fontAlgn="base">
              <a:buFont typeface="Segoe UI Symbol" panose="020B0502040204020203" pitchFamily="34" charset="0"/>
              <a:buChar char="⠛"/>
            </a:pPr>
            <a:r>
              <a:rPr lang="en-US" sz="1400" dirty="0">
                <a:latin typeface="Arial" panose="020B0604020202020204" pitchFamily="34" charset="0"/>
                <a:ea typeface="Times New Roman" panose="02020603050405020304" pitchFamily="18" charset="0"/>
                <a:cs typeface="Arial" panose="020B0604020202020204" pitchFamily="34" charset="0"/>
              </a:rPr>
              <a:t>If the child/young person has an Educational, Health and Care Plan (EHCP), parents/carers, and anyone </a:t>
            </a:r>
            <a:r>
              <a:rPr lang="en-GB" sz="1400" dirty="0">
                <a:latin typeface="Arial" panose="020B0604020202020204" pitchFamily="34" charset="0"/>
                <a:ea typeface="Times New Roman" panose="02020603050405020304" pitchFamily="18" charset="0"/>
                <a:cs typeface="Arial" panose="020B0604020202020204" pitchFamily="34" charset="0"/>
              </a:rPr>
              <a:t>involved</a:t>
            </a:r>
            <a:r>
              <a:rPr lang="en-US" sz="1400" dirty="0">
                <a:latin typeface="Arial" panose="020B0604020202020204" pitchFamily="34" charset="0"/>
                <a:ea typeface="Times New Roman" panose="02020603050405020304" pitchFamily="18" charset="0"/>
                <a:cs typeface="Arial" panose="020B0604020202020204" pitchFamily="34" charset="0"/>
              </a:rPr>
              <a:t> in the support of the child/young person, will be invited to an Annual Review. This process is coordinated by the SENCo.</a:t>
            </a:r>
            <a:endParaRPr lang="en-GB" sz="1400" dirty="0">
              <a:latin typeface="Arial" panose="020B0604020202020204" pitchFamily="34" charset="0"/>
              <a:ea typeface="Times New Roman" panose="02020603050405020304" pitchFamily="18" charset="0"/>
              <a:cs typeface="Arial" panose="020B0604020202020204" pitchFamily="34" charset="0"/>
            </a:endParaRPr>
          </a:p>
        </p:txBody>
      </p:sp>
      <p:sp>
        <p:nvSpPr>
          <p:cNvPr id="7" name="Freeform: Shape 6">
            <a:extLst>
              <a:ext uri="{FF2B5EF4-FFF2-40B4-BE49-F238E27FC236}">
                <a16:creationId xmlns:a16="http://schemas.microsoft.com/office/drawing/2014/main" id="{2D117B6A-74B7-89BB-EEB5-0BA3257E8558}"/>
              </a:ext>
              <a:ext uri="{C183D7F6-B498-43B3-948B-1728B52AA6E4}">
                <adec:decorative xmlns:adec="http://schemas.microsoft.com/office/drawing/2017/decorative" val="1"/>
              </a:ext>
            </a:extLst>
          </p:cNvPr>
          <p:cNvSpPr/>
          <p:nvPr/>
        </p:nvSpPr>
        <p:spPr>
          <a:xfrm>
            <a:off x="6294421" y="297603"/>
            <a:ext cx="3672000" cy="6560397"/>
          </a:xfrm>
          <a:custGeom>
            <a:avLst/>
            <a:gdLst>
              <a:gd name="csX0" fmla="*/ 3458774 w 3641996"/>
              <a:gd name="csY0" fmla="*/ 0 h 6805130"/>
              <a:gd name="csX1" fmla="*/ 3636762 w 3641996"/>
              <a:gd name="csY1" fmla="*/ 4427 h 6805130"/>
              <a:gd name="csX2" fmla="*/ 3641996 w 3641996"/>
              <a:gd name="csY2" fmla="*/ 4819 h 6805130"/>
              <a:gd name="csX3" fmla="*/ 3641996 w 3641996"/>
              <a:gd name="csY3" fmla="*/ 6800311 h 6805130"/>
              <a:gd name="csX4" fmla="*/ 3636762 w 3641996"/>
              <a:gd name="csY4" fmla="*/ 6800703 h 6805130"/>
              <a:gd name="csX5" fmla="*/ 3458774 w 3641996"/>
              <a:gd name="csY5" fmla="*/ 6805130 h 6805130"/>
              <a:gd name="csX6" fmla="*/ 0 w 3641996"/>
              <a:gd name="csY6" fmla="*/ 3402565 h 6805130"/>
              <a:gd name="csX7" fmla="*/ 3458774 w 3641996"/>
              <a:gd name="csY7" fmla="*/ 0 h 68051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641996" h="6805130">
                <a:moveTo>
                  <a:pt x="3458774" y="0"/>
                </a:moveTo>
                <a:cubicBezTo>
                  <a:pt x="3518469" y="0"/>
                  <a:pt x="3577810" y="1488"/>
                  <a:pt x="3636762" y="4427"/>
                </a:cubicBezTo>
                <a:lnTo>
                  <a:pt x="3641996" y="4819"/>
                </a:lnTo>
                <a:lnTo>
                  <a:pt x="3641996" y="6800311"/>
                </a:lnTo>
                <a:lnTo>
                  <a:pt x="3636762" y="6800703"/>
                </a:lnTo>
                <a:cubicBezTo>
                  <a:pt x="3577810" y="6803643"/>
                  <a:pt x="3518469" y="6805130"/>
                  <a:pt x="3458774" y="6805130"/>
                </a:cubicBezTo>
                <a:cubicBezTo>
                  <a:pt x="1548546" y="6805130"/>
                  <a:pt x="0" y="5281750"/>
                  <a:pt x="0" y="3402565"/>
                </a:cubicBezTo>
                <a:cubicBezTo>
                  <a:pt x="0" y="1523380"/>
                  <a:pt x="1548546" y="0"/>
                  <a:pt x="3458774" y="0"/>
                </a:cubicBezTo>
                <a:close/>
              </a:path>
            </a:pathLst>
          </a:custGeom>
          <a:blipFill>
            <a:blip r:embed="rId3"/>
            <a:srcRect/>
            <a:stretch>
              <a:fillRect l="-78971" r="-89019"/>
            </a:stretch>
          </a:blipFill>
          <a:ln w="76200">
            <a:solidFill>
              <a:srgbClr val="1B4E3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962" dirty="0">
              <a:solidFill>
                <a:srgbClr val="FF0000"/>
              </a:solidFill>
            </a:endParaRPr>
          </a:p>
        </p:txBody>
      </p:sp>
      <p:sp>
        <p:nvSpPr>
          <p:cNvPr id="10" name="Title 17">
            <a:extLst>
              <a:ext uri="{FF2B5EF4-FFF2-40B4-BE49-F238E27FC236}">
                <a16:creationId xmlns:a16="http://schemas.microsoft.com/office/drawing/2014/main" id="{4A5FA812-36F5-985E-0F97-F48F114BDE0E}"/>
              </a:ext>
            </a:extLst>
          </p:cNvPr>
          <p:cNvSpPr>
            <a:spLocks noGrp="1"/>
          </p:cNvSpPr>
          <p:nvPr>
            <p:ph type="title"/>
          </p:nvPr>
        </p:nvSpPr>
        <p:spPr>
          <a:xfrm>
            <a:off x="420914" y="145143"/>
            <a:ext cx="8804050" cy="811032"/>
          </a:xfrm>
        </p:spPr>
        <p:txBody>
          <a:bodyPr>
            <a:normAutofit/>
          </a:bodyPr>
          <a:lstStyle/>
          <a:p>
            <a:r>
              <a:rPr lang="en-GB" dirty="0"/>
              <a:t>How Do We Identify If A Pupil Has SEN?</a:t>
            </a:r>
          </a:p>
        </p:txBody>
      </p:sp>
    </p:spTree>
    <p:extLst>
      <p:ext uri="{BB962C8B-B14F-4D97-AF65-F5344CB8AC3E}">
        <p14:creationId xmlns:p14="http://schemas.microsoft.com/office/powerpoint/2010/main" val="10247290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277E31E-5301-8D01-ED95-1B588255571D}"/>
              </a:ext>
            </a:extLst>
          </p:cNvPr>
          <p:cNvSpPr txBox="1"/>
          <p:nvPr/>
        </p:nvSpPr>
        <p:spPr>
          <a:xfrm>
            <a:off x="3137338" y="1451508"/>
            <a:ext cx="3012792" cy="439672"/>
          </a:xfrm>
          <a:prstGeom prst="rect">
            <a:avLst/>
          </a:prstGeom>
          <a:noFill/>
        </p:spPr>
        <p:txBody>
          <a:bodyPr wrap="square" lIns="0" tIns="0" rIns="0" bIns="0">
            <a:spAutoFit/>
          </a:bodyPr>
          <a:lstStyle/>
          <a:p>
            <a:r>
              <a:rPr lang="en-GB" sz="2857" dirty="0">
                <a:latin typeface="Kameron" panose="02000503040000020003" pitchFamily="2" charset="0"/>
              </a:rPr>
              <a:t>In Lessons</a:t>
            </a:r>
          </a:p>
        </p:txBody>
      </p:sp>
      <p:sp>
        <p:nvSpPr>
          <p:cNvPr id="13" name="TextBox 12">
            <a:extLst>
              <a:ext uri="{FF2B5EF4-FFF2-40B4-BE49-F238E27FC236}">
                <a16:creationId xmlns:a16="http://schemas.microsoft.com/office/drawing/2014/main" id="{C6F1A191-C040-2273-65D1-FC8CDA27CFCA}"/>
              </a:ext>
            </a:extLst>
          </p:cNvPr>
          <p:cNvSpPr txBox="1"/>
          <p:nvPr/>
        </p:nvSpPr>
        <p:spPr>
          <a:xfrm>
            <a:off x="3152775" y="1983513"/>
            <a:ext cx="6356350" cy="1723549"/>
          </a:xfrm>
          <a:prstGeom prst="rect">
            <a:avLst/>
          </a:prstGeom>
          <a:noFill/>
        </p:spPr>
        <p:txBody>
          <a:bodyPr wrap="square" lIns="0" tIns="0" rIns="0" bIns="0">
            <a:spAutoFit/>
          </a:bodyPr>
          <a:lstStyle/>
          <a:p>
            <a:pPr algn="just">
              <a:buNone/>
            </a:pPr>
            <a:r>
              <a:rPr lang="en-GB" sz="1400" dirty="0">
                <a:latin typeface="Arial" panose="020B0604020202020204" pitchFamily="34" charset="0"/>
                <a:ea typeface="Calibri" panose="020F0502020204030204" pitchFamily="34" charset="0"/>
                <a:cs typeface="Arial" panose="020B0604020202020204" pitchFamily="34" charset="0"/>
              </a:rPr>
              <a:t>Teachers are responsible and accountable for the progress and development </a:t>
            </a:r>
            <a:br>
              <a:rPr lang="en-GB" sz="1400" dirty="0">
                <a:latin typeface="Arial" panose="020B0604020202020204" pitchFamily="34" charset="0"/>
                <a:ea typeface="Calibri" panose="020F0502020204030204" pitchFamily="34" charset="0"/>
                <a:cs typeface="Arial" panose="020B0604020202020204" pitchFamily="34" charset="0"/>
              </a:rPr>
            </a:br>
            <a:r>
              <a:rPr lang="en-GB" sz="1400" dirty="0">
                <a:latin typeface="Arial" panose="020B0604020202020204" pitchFamily="34" charset="0"/>
                <a:ea typeface="Calibri" panose="020F0502020204030204" pitchFamily="34" charset="0"/>
                <a:cs typeface="Arial" panose="020B0604020202020204" pitchFamily="34" charset="0"/>
              </a:rPr>
              <a:t>of all the pupils in their class. </a:t>
            </a:r>
          </a:p>
          <a:p>
            <a:pPr algn="just">
              <a:buNone/>
            </a:pPr>
            <a:endParaRPr lang="en-GB" sz="1400" dirty="0">
              <a:latin typeface="Arial" panose="020B0604020202020204" pitchFamily="34" charset="0"/>
              <a:ea typeface="Calibri" panose="020F0502020204030204" pitchFamily="34" charset="0"/>
              <a:cs typeface="Arial" panose="020B0604020202020204" pitchFamily="34" charset="0"/>
            </a:endParaRPr>
          </a:p>
          <a:p>
            <a:pPr algn="just"/>
            <a:r>
              <a:rPr lang="en-GB" sz="1400" dirty="0">
                <a:latin typeface="Arial" panose="020B0604020202020204" pitchFamily="34" charset="0"/>
                <a:ea typeface="Calibri" panose="020F0502020204030204" pitchFamily="34" charset="0"/>
                <a:cs typeface="Arial" panose="020B0604020202020204" pitchFamily="34" charset="0"/>
              </a:rPr>
              <a:t>High-quality, adaptive teaching is our first step in responding to pupils </a:t>
            </a:r>
            <a:br>
              <a:rPr lang="en-GB" sz="1400" dirty="0">
                <a:latin typeface="Arial" panose="020B0604020202020204" pitchFamily="34" charset="0"/>
                <a:ea typeface="Calibri" panose="020F0502020204030204" pitchFamily="34" charset="0"/>
                <a:cs typeface="Arial" panose="020B0604020202020204" pitchFamily="34" charset="0"/>
              </a:rPr>
            </a:br>
            <a:r>
              <a:rPr lang="en-GB" sz="1400" dirty="0">
                <a:latin typeface="Arial" panose="020B0604020202020204" pitchFamily="34" charset="0"/>
                <a:ea typeface="Calibri" panose="020F0502020204030204" pitchFamily="34" charset="0"/>
                <a:cs typeface="Arial" panose="020B0604020202020204" pitchFamily="34" charset="0"/>
              </a:rPr>
              <a:t>who have SEND. This will be differentiated for individual pupils.</a:t>
            </a:r>
          </a:p>
          <a:p>
            <a:pPr algn="just"/>
            <a:endParaRPr lang="en-GB" sz="1400" dirty="0">
              <a:latin typeface="Arial" panose="020B0604020202020204" pitchFamily="34" charset="0"/>
              <a:ea typeface="Calibri" panose="020F0502020204030204" pitchFamily="34" charset="0"/>
              <a:cs typeface="Arial" panose="020B0604020202020204" pitchFamily="34" charset="0"/>
            </a:endParaRPr>
          </a:p>
          <a:p>
            <a:pPr algn="just"/>
            <a:r>
              <a:rPr lang="en-GB" sz="1400" dirty="0">
                <a:latin typeface="Arial" panose="020B0604020202020204" pitchFamily="34" charset="0"/>
                <a:ea typeface="Calibri" panose="020F0502020204030204" pitchFamily="34" charset="0"/>
                <a:cs typeface="Arial" panose="020B0604020202020204" pitchFamily="34" charset="0"/>
              </a:rPr>
              <a:t>We make the following adaptations to ensure all pupils’ needs are met, these consider the individual needs of the child/young person. Some of these include:</a:t>
            </a:r>
          </a:p>
        </p:txBody>
      </p:sp>
      <p:sp>
        <p:nvSpPr>
          <p:cNvPr id="31" name="TextBox 30">
            <a:extLst>
              <a:ext uri="{FF2B5EF4-FFF2-40B4-BE49-F238E27FC236}">
                <a16:creationId xmlns:a16="http://schemas.microsoft.com/office/drawing/2014/main" id="{482580EC-08CC-9776-0E1A-D58133393BEC}"/>
              </a:ext>
            </a:extLst>
          </p:cNvPr>
          <p:cNvSpPr txBox="1"/>
          <p:nvPr/>
        </p:nvSpPr>
        <p:spPr>
          <a:xfrm>
            <a:off x="3151468" y="3962400"/>
            <a:ext cx="6356350" cy="2154436"/>
          </a:xfrm>
          <a:prstGeom prst="rect">
            <a:avLst/>
          </a:prstGeom>
          <a:noFill/>
        </p:spPr>
        <p:txBody>
          <a:bodyPr wrap="square" lIns="0" tIns="0" rIns="0" bIns="0">
            <a:spAutoFit/>
          </a:bodyPr>
          <a:lstStyle/>
          <a:p>
            <a:pPr marL="244933" indent="-244933">
              <a:buSzPct val="100000"/>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Adapting our curriculum to ensure all pupils can access it whilst maintaining high expectations e.g. by grouping; teaching style; content of the lesson; learning environment. </a:t>
            </a:r>
          </a:p>
          <a:p>
            <a:pPr marL="244933" indent="-244933">
              <a:buSzPct val="100000"/>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Adapting our resources and staffing, where necessary.</a:t>
            </a:r>
          </a:p>
          <a:p>
            <a:pPr marL="244933" indent="-244933">
              <a:buSzPct val="100000"/>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Using recommended aids e.g. assistive technology; visual timetables; larger fonts.</a:t>
            </a:r>
          </a:p>
          <a:p>
            <a:pPr marL="244933" indent="-244933">
              <a:buSzPct val="100000"/>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Adapting our teaching e.g. giving longer processing times; pre and post teaching of key vocabulary or concepts; reading instructions aloud etc. </a:t>
            </a:r>
          </a:p>
          <a:p>
            <a:pPr marL="244933" indent="-244933">
              <a:buSzPct val="100000"/>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Alternative curriculum pathways, and curriculum offer with greater emphasis on vocational employability skills, life and functional skills acquisition. </a:t>
            </a:r>
          </a:p>
        </p:txBody>
      </p:sp>
      <p:sp>
        <p:nvSpPr>
          <p:cNvPr id="11" name="Partial Circle 10">
            <a:extLst>
              <a:ext uri="{FF2B5EF4-FFF2-40B4-BE49-F238E27FC236}">
                <a16:creationId xmlns:a16="http://schemas.microsoft.com/office/drawing/2014/main" id="{DBC2D0A0-B3AB-1A1B-D251-B7E7744C0BBD}"/>
              </a:ext>
              <a:ext uri="{C183D7F6-B498-43B3-948B-1728B52AA6E4}">
                <adec:decorative xmlns:adec="http://schemas.microsoft.com/office/drawing/2017/decorative" val="1"/>
              </a:ext>
            </a:extLst>
          </p:cNvPr>
          <p:cNvSpPr/>
          <p:nvPr/>
        </p:nvSpPr>
        <p:spPr>
          <a:xfrm>
            <a:off x="691628" y="3503793"/>
            <a:ext cx="2920820" cy="2920820"/>
          </a:xfrm>
          <a:prstGeom prst="pie">
            <a:avLst>
              <a:gd name="adj1" fmla="val 5367182"/>
              <a:gd name="adj2" fmla="val 16200000"/>
            </a:avLst>
          </a:prstGeom>
          <a:solidFill>
            <a:srgbClr val="1B4E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962">
              <a:solidFill>
                <a:schemeClr val="tx1"/>
              </a:solidFill>
            </a:endParaRPr>
          </a:p>
        </p:txBody>
      </p:sp>
      <p:sp>
        <p:nvSpPr>
          <p:cNvPr id="12" name="Partial Circle 11">
            <a:extLst>
              <a:ext uri="{FF2B5EF4-FFF2-40B4-BE49-F238E27FC236}">
                <a16:creationId xmlns:a16="http://schemas.microsoft.com/office/drawing/2014/main" id="{AC25D6B1-0A94-8EA3-8A4D-0AE43C56C94F}"/>
              </a:ext>
              <a:ext uri="{C183D7F6-B498-43B3-948B-1728B52AA6E4}">
                <adec:decorative xmlns:adec="http://schemas.microsoft.com/office/drawing/2017/decorative" val="1"/>
              </a:ext>
            </a:extLst>
          </p:cNvPr>
          <p:cNvSpPr/>
          <p:nvPr/>
        </p:nvSpPr>
        <p:spPr>
          <a:xfrm rot="10800000" flipV="1">
            <a:off x="-560997" y="1632765"/>
            <a:ext cx="3299049" cy="3299049"/>
          </a:xfrm>
          <a:prstGeom prst="pie">
            <a:avLst>
              <a:gd name="adj1" fmla="val 5367182"/>
              <a:gd name="adj2" fmla="val 16200000"/>
            </a:avLst>
          </a:prstGeom>
          <a:blipFill>
            <a:blip r:embed="rId3" cstate="screen">
              <a:extLst>
                <a:ext uri="{28A0092B-C50C-407E-A947-70E740481C1C}">
                  <a14:useLocalDpi xmlns:a14="http://schemas.microsoft.com/office/drawing/2010/main"/>
                </a:ext>
              </a:extLst>
            </a:blip>
            <a:srcRect/>
            <a:stretch>
              <a:fillRect/>
            </a:stretch>
          </a:blipFill>
          <a:ln w="25400">
            <a:solidFill>
              <a:srgbClr val="1B4E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962">
              <a:solidFill>
                <a:schemeClr val="tx1"/>
              </a:solidFill>
            </a:endParaRPr>
          </a:p>
        </p:txBody>
      </p:sp>
      <p:sp>
        <p:nvSpPr>
          <p:cNvPr id="14" name="Title 13">
            <a:extLst>
              <a:ext uri="{FF2B5EF4-FFF2-40B4-BE49-F238E27FC236}">
                <a16:creationId xmlns:a16="http://schemas.microsoft.com/office/drawing/2014/main" id="{B4F87205-0F86-25C2-E374-A38CBCA54E3A}"/>
              </a:ext>
            </a:extLst>
          </p:cNvPr>
          <p:cNvSpPr>
            <a:spLocks noGrp="1"/>
          </p:cNvSpPr>
          <p:nvPr>
            <p:ph type="title"/>
          </p:nvPr>
        </p:nvSpPr>
        <p:spPr/>
        <p:txBody>
          <a:bodyPr>
            <a:normAutofit/>
          </a:bodyPr>
          <a:lstStyle/>
          <a:p>
            <a:r>
              <a:rPr lang="en-GB" dirty="0"/>
              <a:t>How Do We Support Your Child?</a:t>
            </a:r>
          </a:p>
        </p:txBody>
      </p:sp>
    </p:spTree>
    <p:extLst>
      <p:ext uri="{BB962C8B-B14F-4D97-AF65-F5344CB8AC3E}">
        <p14:creationId xmlns:p14="http://schemas.microsoft.com/office/powerpoint/2010/main" val="24710567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8EA656-FA87-B1CD-7CE7-89B00CF47DB1}"/>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F7091171-7369-C5FC-6D82-54351C0C00F6}"/>
              </a:ext>
            </a:extLst>
          </p:cNvPr>
          <p:cNvSpPr txBox="1"/>
          <p:nvPr/>
        </p:nvSpPr>
        <p:spPr>
          <a:xfrm>
            <a:off x="420914" y="1487933"/>
            <a:ext cx="7636596" cy="439672"/>
          </a:xfrm>
          <a:prstGeom prst="rect">
            <a:avLst/>
          </a:prstGeom>
          <a:noFill/>
        </p:spPr>
        <p:txBody>
          <a:bodyPr wrap="square" lIns="0" tIns="0" rIns="0" bIns="0">
            <a:spAutoFit/>
          </a:bodyPr>
          <a:lstStyle/>
          <a:p>
            <a:r>
              <a:rPr lang="en-GB" sz="2857" dirty="0">
                <a:latin typeface="Kameron" panose="02000503040000020003" pitchFamily="2" charset="0"/>
              </a:rPr>
              <a:t>Interventions/Additional Support For Learning</a:t>
            </a:r>
          </a:p>
        </p:txBody>
      </p:sp>
      <p:sp>
        <p:nvSpPr>
          <p:cNvPr id="14" name="TextBox 13">
            <a:extLst>
              <a:ext uri="{FF2B5EF4-FFF2-40B4-BE49-F238E27FC236}">
                <a16:creationId xmlns:a16="http://schemas.microsoft.com/office/drawing/2014/main" id="{A993950F-6C92-6F8B-CBFB-706AD716DABB}"/>
              </a:ext>
            </a:extLst>
          </p:cNvPr>
          <p:cNvSpPr txBox="1"/>
          <p:nvPr/>
        </p:nvSpPr>
        <p:spPr>
          <a:xfrm>
            <a:off x="424211" y="3085520"/>
            <a:ext cx="3216991" cy="2369880"/>
          </a:xfrm>
          <a:prstGeom prst="rect">
            <a:avLst/>
          </a:prstGeom>
          <a:noFill/>
        </p:spPr>
        <p:txBody>
          <a:bodyPr wrap="square" lIns="0" tIns="0" rIns="0" bIns="0" numCol="1">
            <a:spAutoFit/>
          </a:bodyPr>
          <a:lstStyle/>
          <a:p>
            <a:pPr marL="244933" indent="-244933">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EAL (English as an Additional Language) Intervention.</a:t>
            </a:r>
          </a:p>
          <a:p>
            <a:pPr marL="244933" indent="-244933">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Talk About Social Skills development through interpersonal communication.</a:t>
            </a:r>
          </a:p>
          <a:p>
            <a:pPr marL="244933" indent="-244933">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Living Life To The Full, talking Cognitive Behavioural Therapy(CBT).</a:t>
            </a:r>
          </a:p>
          <a:p>
            <a:pPr marL="244933" indent="-244933">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Small group interventions to provide additional literacy and numeracy intervention to support catch-up; pre or post teaching; basic skills support; GCSE-level support.</a:t>
            </a:r>
          </a:p>
        </p:txBody>
      </p:sp>
      <p:sp>
        <p:nvSpPr>
          <p:cNvPr id="25" name="TextBox 24">
            <a:extLst>
              <a:ext uri="{FF2B5EF4-FFF2-40B4-BE49-F238E27FC236}">
                <a16:creationId xmlns:a16="http://schemas.microsoft.com/office/drawing/2014/main" id="{7D51C369-08B0-D42D-F414-CC8EF9036BBE}"/>
              </a:ext>
            </a:extLst>
          </p:cNvPr>
          <p:cNvSpPr txBox="1"/>
          <p:nvPr/>
        </p:nvSpPr>
        <p:spPr>
          <a:xfrm>
            <a:off x="420914" y="2121238"/>
            <a:ext cx="6440577" cy="430887"/>
          </a:xfrm>
          <a:prstGeom prst="rect">
            <a:avLst/>
          </a:prstGeom>
          <a:noFill/>
        </p:spPr>
        <p:txBody>
          <a:bodyPr wrap="square" lIns="0" tIns="0" rIns="0" bIns="0">
            <a:spAutoFit/>
          </a:bodyPr>
          <a:lstStyle/>
          <a:p>
            <a:pPr>
              <a:buNone/>
            </a:pPr>
            <a:r>
              <a:rPr lang="en-GB" sz="1400" b="1" dirty="0">
                <a:latin typeface="Arial" panose="020B0604020202020204" pitchFamily="34" charset="0"/>
                <a:ea typeface="Calibri" panose="020F0502020204030204" pitchFamily="34" charset="0"/>
                <a:cs typeface="Arial" panose="020B0604020202020204" pitchFamily="34" charset="0"/>
              </a:rPr>
              <a:t>We provide continuous professional development to develop our staff </a:t>
            </a:r>
            <a:br>
              <a:rPr lang="en-GB" sz="1400" b="1" dirty="0">
                <a:latin typeface="Arial" panose="020B0604020202020204" pitchFamily="34" charset="0"/>
                <a:ea typeface="Calibri" panose="020F0502020204030204" pitchFamily="34" charset="0"/>
                <a:cs typeface="Arial" panose="020B0604020202020204" pitchFamily="34" charset="0"/>
              </a:rPr>
            </a:br>
            <a:r>
              <a:rPr lang="en-GB" sz="1400" b="1" dirty="0">
                <a:latin typeface="Arial" panose="020B0604020202020204" pitchFamily="34" charset="0"/>
                <a:ea typeface="Calibri" panose="020F0502020204030204" pitchFamily="34" charset="0"/>
                <a:cs typeface="Arial" panose="020B0604020202020204" pitchFamily="34" charset="0"/>
              </a:rPr>
              <a:t>in a range of specialisms. Interventions we currently provide include:</a:t>
            </a:r>
          </a:p>
        </p:txBody>
      </p:sp>
      <p:sp>
        <p:nvSpPr>
          <p:cNvPr id="10" name="Title 9">
            <a:extLst>
              <a:ext uri="{FF2B5EF4-FFF2-40B4-BE49-F238E27FC236}">
                <a16:creationId xmlns:a16="http://schemas.microsoft.com/office/drawing/2014/main" id="{793C7D8D-FF3B-1CC7-A507-D6D41474A853}"/>
              </a:ext>
            </a:extLst>
          </p:cNvPr>
          <p:cNvSpPr>
            <a:spLocks noGrp="1"/>
          </p:cNvSpPr>
          <p:nvPr>
            <p:ph type="title"/>
          </p:nvPr>
        </p:nvSpPr>
        <p:spPr/>
        <p:txBody>
          <a:bodyPr>
            <a:normAutofit/>
          </a:bodyPr>
          <a:lstStyle/>
          <a:p>
            <a:r>
              <a:rPr lang="en-GB" dirty="0"/>
              <a:t>How Do We Support Your Child?</a:t>
            </a:r>
          </a:p>
        </p:txBody>
      </p:sp>
      <p:sp>
        <p:nvSpPr>
          <p:cNvPr id="2" name="Partial Circle 1">
            <a:extLst>
              <a:ext uri="{FF2B5EF4-FFF2-40B4-BE49-F238E27FC236}">
                <a16:creationId xmlns:a16="http://schemas.microsoft.com/office/drawing/2014/main" id="{DD23119F-5970-5D5F-3669-C7987ACEC8BA}"/>
              </a:ext>
              <a:ext uri="{C183D7F6-B498-43B3-948B-1728B52AA6E4}">
                <adec:decorative xmlns:adec="http://schemas.microsoft.com/office/drawing/2017/decorative" val="1"/>
              </a:ext>
            </a:extLst>
          </p:cNvPr>
          <p:cNvSpPr/>
          <p:nvPr/>
        </p:nvSpPr>
        <p:spPr>
          <a:xfrm>
            <a:off x="7339958" y="3503793"/>
            <a:ext cx="2920820" cy="2920820"/>
          </a:xfrm>
          <a:prstGeom prst="pie">
            <a:avLst>
              <a:gd name="adj1" fmla="val 5367182"/>
              <a:gd name="adj2" fmla="val 16200000"/>
            </a:avLst>
          </a:prstGeom>
          <a:solidFill>
            <a:srgbClr val="1B4E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962">
              <a:solidFill>
                <a:schemeClr val="tx1"/>
              </a:solidFill>
            </a:endParaRPr>
          </a:p>
        </p:txBody>
      </p:sp>
      <p:sp>
        <p:nvSpPr>
          <p:cNvPr id="3" name="Partial Circle 2">
            <a:extLst>
              <a:ext uri="{FF2B5EF4-FFF2-40B4-BE49-F238E27FC236}">
                <a16:creationId xmlns:a16="http://schemas.microsoft.com/office/drawing/2014/main" id="{558AF28F-42F0-1BED-0716-9D34992928FF}"/>
              </a:ext>
              <a:ext uri="{C183D7F6-B498-43B3-948B-1728B52AA6E4}">
                <adec:decorative xmlns:adec="http://schemas.microsoft.com/office/drawing/2017/decorative" val="1"/>
              </a:ext>
            </a:extLst>
          </p:cNvPr>
          <p:cNvSpPr/>
          <p:nvPr/>
        </p:nvSpPr>
        <p:spPr>
          <a:xfrm rot="10800000" flipV="1">
            <a:off x="6087333" y="1592263"/>
            <a:ext cx="3299049" cy="3299049"/>
          </a:xfrm>
          <a:prstGeom prst="pie">
            <a:avLst>
              <a:gd name="adj1" fmla="val 5367182"/>
              <a:gd name="adj2" fmla="val 16200000"/>
            </a:avLst>
          </a:prstGeom>
          <a:blipFill>
            <a:blip r:embed="rId2" cstate="screen">
              <a:extLst>
                <a:ext uri="{28A0092B-C50C-407E-A947-70E740481C1C}">
                  <a14:useLocalDpi xmlns:a14="http://schemas.microsoft.com/office/drawing/2010/main"/>
                </a:ext>
              </a:extLst>
            </a:blip>
            <a:srcRect/>
            <a:stretch>
              <a:fillRect b="92"/>
            </a:stretch>
          </a:blipFill>
          <a:ln w="25400">
            <a:solidFill>
              <a:srgbClr val="1B4E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962">
              <a:solidFill>
                <a:schemeClr val="tx1"/>
              </a:solidFill>
            </a:endParaRPr>
          </a:p>
        </p:txBody>
      </p:sp>
      <p:sp>
        <p:nvSpPr>
          <p:cNvPr id="5" name="TextBox 4">
            <a:extLst>
              <a:ext uri="{FF2B5EF4-FFF2-40B4-BE49-F238E27FC236}">
                <a16:creationId xmlns:a16="http://schemas.microsoft.com/office/drawing/2014/main" id="{08D94546-739A-7519-D9EC-3DC68B4F9B40}"/>
              </a:ext>
            </a:extLst>
          </p:cNvPr>
          <p:cNvSpPr txBox="1"/>
          <p:nvPr/>
        </p:nvSpPr>
        <p:spPr>
          <a:xfrm>
            <a:off x="3992023" y="3061402"/>
            <a:ext cx="3347935" cy="2677656"/>
          </a:xfrm>
          <a:prstGeom prst="rect">
            <a:avLst/>
          </a:prstGeom>
          <a:noFill/>
        </p:spPr>
        <p:txBody>
          <a:bodyPr wrap="square">
            <a:spAutoFit/>
          </a:bodyPr>
          <a:lstStyle/>
          <a:p>
            <a:pPr marL="244933" indent="-244933">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Guided reading.</a:t>
            </a:r>
          </a:p>
          <a:p>
            <a:pPr marL="244933" indent="-244933">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Phonics (Fresh Start) Intervention.</a:t>
            </a:r>
          </a:p>
          <a:p>
            <a:pPr marL="244933" indent="-244933">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Handwriting intervention</a:t>
            </a:r>
          </a:p>
          <a:p>
            <a:pPr marL="244933" indent="-244933">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Touch-typing interventions.</a:t>
            </a:r>
          </a:p>
          <a:p>
            <a:pPr marL="244933" indent="-244933">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Mentoring in a range of areas.</a:t>
            </a:r>
          </a:p>
          <a:p>
            <a:pPr marL="244933" indent="-244933">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Adaptations, visual impairment (VI) and Deaf/Hard of hearing </a:t>
            </a:r>
            <a:br>
              <a:rPr lang="en-GB" sz="1400" dirty="0">
                <a:latin typeface="Arial" panose="020B0604020202020204" pitchFamily="34" charset="0"/>
                <a:ea typeface="Calibri" panose="020F0502020204030204" pitchFamily="34" charset="0"/>
                <a:cs typeface="Arial" panose="020B0604020202020204" pitchFamily="34" charset="0"/>
              </a:rPr>
            </a:br>
            <a:r>
              <a:rPr lang="en-GB" sz="1400" dirty="0">
                <a:latin typeface="Arial" panose="020B0604020202020204" pitchFamily="34" charset="0"/>
                <a:ea typeface="Calibri" panose="020F0502020204030204" pitchFamily="34" charset="0"/>
                <a:cs typeface="Arial" panose="020B0604020202020204" pitchFamily="34" charset="0"/>
              </a:rPr>
              <a:t>(HI) support.</a:t>
            </a:r>
          </a:p>
          <a:p>
            <a:pPr marL="244933" indent="-244933">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Access arrangements support e.g. extra time, scribe, reader</a:t>
            </a:r>
          </a:p>
          <a:p>
            <a:pPr marL="244933" indent="-244933">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Emotional literacy.</a:t>
            </a:r>
          </a:p>
          <a:p>
            <a:pPr marL="244933" indent="-244933">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Zones of regulation.</a:t>
            </a:r>
          </a:p>
        </p:txBody>
      </p:sp>
    </p:spTree>
    <p:extLst>
      <p:ext uri="{BB962C8B-B14F-4D97-AF65-F5344CB8AC3E}">
        <p14:creationId xmlns:p14="http://schemas.microsoft.com/office/powerpoint/2010/main" val="2938199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9E093B-3BA4-AD44-39F6-765CD2A16C5C}"/>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41E9028E-6169-4B7C-7A1F-127A8F63358F}"/>
              </a:ext>
            </a:extLst>
          </p:cNvPr>
          <p:cNvSpPr txBox="1"/>
          <p:nvPr/>
        </p:nvSpPr>
        <p:spPr>
          <a:xfrm>
            <a:off x="3152775" y="1510600"/>
            <a:ext cx="2658335" cy="439672"/>
          </a:xfrm>
          <a:prstGeom prst="rect">
            <a:avLst/>
          </a:prstGeom>
          <a:noFill/>
        </p:spPr>
        <p:txBody>
          <a:bodyPr wrap="square" lIns="0" tIns="0" rIns="0" bIns="0">
            <a:spAutoFit/>
          </a:bodyPr>
          <a:lstStyle/>
          <a:p>
            <a:r>
              <a:rPr lang="en-GB" sz="2857" dirty="0">
                <a:latin typeface="Kameron" panose="02000503040000020003" pitchFamily="2" charset="0"/>
              </a:rPr>
              <a:t>Staff Expertise</a:t>
            </a:r>
          </a:p>
        </p:txBody>
      </p:sp>
      <p:sp>
        <p:nvSpPr>
          <p:cNvPr id="10" name="TextBox 9">
            <a:extLst>
              <a:ext uri="{FF2B5EF4-FFF2-40B4-BE49-F238E27FC236}">
                <a16:creationId xmlns:a16="http://schemas.microsoft.com/office/drawing/2014/main" id="{9544DF4E-6BD6-64C8-819A-3DCDE2925DB9}"/>
              </a:ext>
            </a:extLst>
          </p:cNvPr>
          <p:cNvSpPr txBox="1"/>
          <p:nvPr/>
        </p:nvSpPr>
        <p:spPr>
          <a:xfrm>
            <a:off x="3152776" y="2048808"/>
            <a:ext cx="6433014" cy="4401205"/>
          </a:xfrm>
          <a:prstGeom prst="rect">
            <a:avLst/>
          </a:prstGeom>
          <a:noFill/>
        </p:spPr>
        <p:txBody>
          <a:bodyPr wrap="square" lIns="0" tIns="0" rIns="0" bIns="0">
            <a:spAutoFit/>
          </a:bodyPr>
          <a:lstStyle/>
          <a:p>
            <a:pPr algn="just"/>
            <a:r>
              <a:rPr lang="en-GB" sz="1400" dirty="0">
                <a:latin typeface="Arial" panose="020B0604020202020204" pitchFamily="34" charset="0"/>
                <a:cs typeface="Arial" panose="020B0604020202020204" pitchFamily="34" charset="0"/>
              </a:rPr>
              <a:t>At The Hazeley Academy, we have two qualified SENCos within the setting that hold different roles with varying expertise and we currently have three members of staff undergoing the qualification. </a:t>
            </a:r>
          </a:p>
          <a:p>
            <a:pPr algn="just"/>
            <a:r>
              <a:rPr lang="en-GB" sz="1400" dirty="0">
                <a:latin typeface="Arial" panose="020B0604020202020204" pitchFamily="34" charset="0"/>
                <a:cs typeface="Arial" panose="020B0604020202020204" pitchFamily="34" charset="0"/>
              </a:rPr>
              <a:t> </a:t>
            </a:r>
          </a:p>
          <a:p>
            <a:pPr algn="just"/>
            <a:r>
              <a:rPr lang="en-GB" sz="1400" b="1" dirty="0">
                <a:latin typeface="Arial" panose="020B0604020202020204" pitchFamily="34" charset="0"/>
                <a:cs typeface="Arial" panose="020B0604020202020204" pitchFamily="34" charset="0"/>
              </a:rPr>
              <a:t>The SENCo has four years’ experience in the role</a:t>
            </a:r>
            <a:r>
              <a:rPr lang="en-GB" sz="1400" dirty="0">
                <a:latin typeface="Arial" panose="020B0604020202020204" pitchFamily="34" charset="0"/>
                <a:cs typeface="Arial" panose="020B0604020202020204" pitchFamily="34" charset="0"/>
              </a:rPr>
              <a:t>, previously being the Deputy SENCo at the Academy, and has been the lead on SEND Transition; working with the MK SEND Team; and feeder schools across West Milton Keynes. The SENCo helps co-ordinate staff training sessions across the year to help support pupils.</a:t>
            </a:r>
          </a:p>
          <a:p>
            <a:pPr algn="just"/>
            <a:endParaRPr lang="en-GB" sz="1400" dirty="0">
              <a:latin typeface="Arial" panose="020B0604020202020204" pitchFamily="34" charset="0"/>
              <a:cs typeface="Arial" panose="020B0604020202020204" pitchFamily="34" charset="0"/>
            </a:endParaRPr>
          </a:p>
          <a:p>
            <a:pPr algn="just"/>
            <a:r>
              <a:rPr lang="en-GB" sz="1400" b="1" dirty="0">
                <a:latin typeface="Arial" panose="020B0604020202020204" pitchFamily="34" charset="0"/>
                <a:cs typeface="Arial" panose="020B0604020202020204" pitchFamily="34" charset="0"/>
              </a:rPr>
              <a:t>The SENCo is allocated 100% of the timetabled week to manage SEND provision. </a:t>
            </a:r>
            <a:r>
              <a:rPr lang="en-GB" sz="1400" dirty="0">
                <a:latin typeface="Arial" panose="020B0604020202020204" pitchFamily="34" charset="0"/>
                <a:cs typeface="Arial" panose="020B0604020202020204" pitchFamily="34" charset="0"/>
              </a:rPr>
              <a:t>The Deputy SENCo has five hours allocated across the fortnight to perform SEND-related activities. </a:t>
            </a:r>
          </a:p>
          <a:p>
            <a:pPr algn="just"/>
            <a:endParaRPr lang="en-GB" sz="1400" dirty="0">
              <a:latin typeface="Arial" panose="020B0604020202020204" pitchFamily="34" charset="0"/>
              <a:cs typeface="Arial" panose="020B0604020202020204" pitchFamily="34" charset="0"/>
            </a:endParaRPr>
          </a:p>
          <a:p>
            <a:pPr algn="just"/>
            <a:r>
              <a:rPr lang="en-GB" sz="1400" dirty="0">
                <a:latin typeface="Arial" panose="020B0604020202020204" pitchFamily="34" charset="0"/>
                <a:ea typeface="Calibri" panose="020F0502020204030204" pitchFamily="34" charset="0"/>
                <a:cs typeface="Arial" panose="020B0604020202020204" pitchFamily="34" charset="0"/>
              </a:rPr>
              <a:t>As of September 2025, we have a team of support staff comprised of four Team Leaders responsible for key areas; two Behaviour Coaches; one SEND Coordinator, three Higher Level Teaching Assistants (HLTA); a specialist VI Teaching Assistant; a specialist HI Teaching Assistant and 11 Teaching Assistants all with relevant training in a range of areas and delivering interventions. We also have a SEND Transition Lead supporting SEND pupils in the local area to have a smooth transition into secondary school.</a:t>
            </a:r>
            <a:endParaRPr lang="en-GB" sz="1400" dirty="0">
              <a:latin typeface="Arial" panose="020B0604020202020204" pitchFamily="34" charset="0"/>
              <a:cs typeface="Arial" panose="020B0604020202020204" pitchFamily="34" charset="0"/>
            </a:endParaRPr>
          </a:p>
        </p:txBody>
      </p:sp>
      <p:sp>
        <p:nvSpPr>
          <p:cNvPr id="16" name="Title 15">
            <a:extLst>
              <a:ext uri="{FF2B5EF4-FFF2-40B4-BE49-F238E27FC236}">
                <a16:creationId xmlns:a16="http://schemas.microsoft.com/office/drawing/2014/main" id="{7E4242C5-A2A9-E0C9-FC21-DE7E3D7C7BC6}"/>
              </a:ext>
            </a:extLst>
          </p:cNvPr>
          <p:cNvSpPr>
            <a:spLocks noGrp="1"/>
          </p:cNvSpPr>
          <p:nvPr>
            <p:ph type="title"/>
          </p:nvPr>
        </p:nvSpPr>
        <p:spPr/>
        <p:txBody>
          <a:bodyPr>
            <a:normAutofit/>
          </a:bodyPr>
          <a:lstStyle/>
          <a:p>
            <a:r>
              <a:rPr lang="en-GB" dirty="0"/>
              <a:t>How Do We Support Your Child?</a:t>
            </a:r>
          </a:p>
        </p:txBody>
      </p:sp>
      <p:sp>
        <p:nvSpPr>
          <p:cNvPr id="6" name="Partial Circle 5">
            <a:extLst>
              <a:ext uri="{FF2B5EF4-FFF2-40B4-BE49-F238E27FC236}">
                <a16:creationId xmlns:a16="http://schemas.microsoft.com/office/drawing/2014/main" id="{F3E56828-F739-5A70-41A4-71534828B716}"/>
              </a:ext>
              <a:ext uri="{C183D7F6-B498-43B3-948B-1728B52AA6E4}">
                <adec:decorative xmlns:adec="http://schemas.microsoft.com/office/drawing/2017/decorative" val="1"/>
              </a:ext>
            </a:extLst>
          </p:cNvPr>
          <p:cNvSpPr/>
          <p:nvPr/>
        </p:nvSpPr>
        <p:spPr>
          <a:xfrm>
            <a:off x="691628" y="3529193"/>
            <a:ext cx="2920820" cy="2920820"/>
          </a:xfrm>
          <a:prstGeom prst="pie">
            <a:avLst>
              <a:gd name="adj1" fmla="val 5367182"/>
              <a:gd name="adj2" fmla="val 16200000"/>
            </a:avLst>
          </a:prstGeom>
          <a:solidFill>
            <a:srgbClr val="1B4E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962">
              <a:solidFill>
                <a:schemeClr val="tx1"/>
              </a:solidFill>
            </a:endParaRPr>
          </a:p>
        </p:txBody>
      </p:sp>
      <p:sp>
        <p:nvSpPr>
          <p:cNvPr id="8" name="Partial Circle 7">
            <a:extLst>
              <a:ext uri="{FF2B5EF4-FFF2-40B4-BE49-F238E27FC236}">
                <a16:creationId xmlns:a16="http://schemas.microsoft.com/office/drawing/2014/main" id="{83B6D556-7368-7FFB-23BA-5FAEE477F0CE}"/>
              </a:ext>
              <a:ext uri="{C183D7F6-B498-43B3-948B-1728B52AA6E4}">
                <adec:decorative xmlns:adec="http://schemas.microsoft.com/office/drawing/2017/decorative" val="1"/>
              </a:ext>
            </a:extLst>
          </p:cNvPr>
          <p:cNvSpPr/>
          <p:nvPr/>
        </p:nvSpPr>
        <p:spPr>
          <a:xfrm rot="10800000" flipH="1" flipV="1">
            <a:off x="-560997" y="1716088"/>
            <a:ext cx="3299049" cy="3299049"/>
          </a:xfrm>
          <a:prstGeom prst="pie">
            <a:avLst>
              <a:gd name="adj1" fmla="val 16201329"/>
              <a:gd name="adj2" fmla="val 5452307"/>
            </a:avLst>
          </a:prstGeom>
          <a:blipFill>
            <a:blip r:embed="rId3"/>
            <a:srcRect/>
            <a:stretch>
              <a:fillRect l="-154078" t="-6429" r="-96971" b="-11705"/>
            </a:stretch>
          </a:blipFill>
          <a:ln w="25400">
            <a:solidFill>
              <a:srgbClr val="1B4E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962">
              <a:solidFill>
                <a:schemeClr val="tx1"/>
              </a:solidFill>
            </a:endParaRPr>
          </a:p>
        </p:txBody>
      </p:sp>
    </p:spTree>
    <p:extLst>
      <p:ext uri="{BB962C8B-B14F-4D97-AF65-F5344CB8AC3E}">
        <p14:creationId xmlns:p14="http://schemas.microsoft.com/office/powerpoint/2010/main" val="13887911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622C8-3C4D-5EFB-752F-2A13D4A417C9}"/>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17473E49-ACCA-6211-5084-9D1C998ED292}"/>
              </a:ext>
            </a:extLst>
          </p:cNvPr>
          <p:cNvSpPr txBox="1"/>
          <p:nvPr/>
        </p:nvSpPr>
        <p:spPr>
          <a:xfrm>
            <a:off x="395288" y="1472866"/>
            <a:ext cx="4806314" cy="439672"/>
          </a:xfrm>
          <a:prstGeom prst="rect">
            <a:avLst/>
          </a:prstGeom>
          <a:noFill/>
        </p:spPr>
        <p:txBody>
          <a:bodyPr wrap="square" lIns="0" tIns="0" rIns="0" bIns="0">
            <a:spAutoFit/>
          </a:bodyPr>
          <a:lstStyle/>
          <a:p>
            <a:r>
              <a:rPr lang="en-GB" sz="2857" dirty="0">
                <a:latin typeface="Kameron" panose="02000503040000020003" pitchFamily="2" charset="0"/>
              </a:rPr>
              <a:t>Equipment And Facilities</a:t>
            </a:r>
          </a:p>
        </p:txBody>
      </p:sp>
      <p:sp>
        <p:nvSpPr>
          <p:cNvPr id="8" name="TextBox 7">
            <a:extLst>
              <a:ext uri="{FF2B5EF4-FFF2-40B4-BE49-F238E27FC236}">
                <a16:creationId xmlns:a16="http://schemas.microsoft.com/office/drawing/2014/main" id="{FB4E4FCC-5C2D-126D-40DA-6E0B7C0CD5D1}"/>
              </a:ext>
            </a:extLst>
          </p:cNvPr>
          <p:cNvSpPr txBox="1"/>
          <p:nvPr/>
        </p:nvSpPr>
        <p:spPr>
          <a:xfrm>
            <a:off x="395288" y="2041252"/>
            <a:ext cx="6886630" cy="861774"/>
          </a:xfrm>
          <a:prstGeom prst="rect">
            <a:avLst/>
          </a:prstGeom>
          <a:noFill/>
        </p:spPr>
        <p:txBody>
          <a:bodyPr wrap="square" lIns="0" tIns="0" rIns="0" bIns="0">
            <a:spAutoFit/>
          </a:bodyPr>
          <a:lstStyle/>
          <a:p>
            <a:pPr algn="just"/>
            <a:r>
              <a:rPr lang="en-GB" sz="1400" dirty="0">
                <a:latin typeface="Arial" panose="020B0604020202020204" pitchFamily="34" charset="0"/>
                <a:cs typeface="Arial" panose="020B0604020202020204" pitchFamily="34" charset="0"/>
              </a:rPr>
              <a:t>The Hazeley Academy works closely with the local authority to acquire specialist assistive equipment needed for our pupils to be able to access the curriculum.</a:t>
            </a:r>
          </a:p>
          <a:p>
            <a:pPr algn="just"/>
            <a:endParaRPr lang="en-GB" sz="1400" dirty="0">
              <a:latin typeface="Arial" panose="020B0604020202020204" pitchFamily="34" charset="0"/>
              <a:cs typeface="Arial" panose="020B0604020202020204" pitchFamily="34" charset="0"/>
            </a:endParaRPr>
          </a:p>
          <a:p>
            <a:pPr algn="just"/>
            <a:r>
              <a:rPr lang="en-GB" sz="1400" dirty="0">
                <a:latin typeface="Arial" panose="020B0604020202020204" pitchFamily="34" charset="0"/>
                <a:cs typeface="Arial" panose="020B0604020202020204" pitchFamily="34" charset="0"/>
              </a:rPr>
              <a:t>Within the Academy, we have facilities that support a range of needs such as:</a:t>
            </a:r>
            <a:endParaRPr lang="en-GB" sz="1400" dirty="0">
              <a:latin typeface="Arial" panose="020B0604020202020204" pitchFamily="34" charset="0"/>
              <a:ea typeface="Calibri" panose="020F0502020204030204" pitchFamily="34" charset="0"/>
              <a:cs typeface="Arial" panose="020B0604020202020204" pitchFamily="34" charset="0"/>
            </a:endParaRPr>
          </a:p>
        </p:txBody>
      </p:sp>
      <p:sp>
        <p:nvSpPr>
          <p:cNvPr id="4" name="TextBox 3">
            <a:extLst>
              <a:ext uri="{FF2B5EF4-FFF2-40B4-BE49-F238E27FC236}">
                <a16:creationId xmlns:a16="http://schemas.microsoft.com/office/drawing/2014/main" id="{3C364869-31EB-5E7D-1435-A1C84D26176B}"/>
              </a:ext>
            </a:extLst>
          </p:cNvPr>
          <p:cNvSpPr txBox="1"/>
          <p:nvPr/>
        </p:nvSpPr>
        <p:spPr>
          <a:xfrm>
            <a:off x="381506" y="4819630"/>
            <a:ext cx="3990904" cy="1817475"/>
          </a:xfrm>
          <a:prstGeom prst="rect">
            <a:avLst/>
          </a:prstGeom>
          <a:noFill/>
        </p:spPr>
        <p:txBody>
          <a:bodyPr wrap="square" lIns="0" tIns="0" rIns="0" bIns="0" numCol="1">
            <a:noAutofit/>
          </a:bodyPr>
          <a:lstStyle/>
          <a:p>
            <a:pPr marL="244933" indent="-244933" algn="just" fontAlgn="base">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Electronically controlled doors in corridors allowing fire doors to remain open.</a:t>
            </a:r>
          </a:p>
          <a:p>
            <a:pPr marL="244933" indent="-244933" algn="just" fontAlgn="base">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The ability to have raised tables </a:t>
            </a:r>
            <a:br>
              <a:rPr lang="en-GB" sz="1400" dirty="0">
                <a:latin typeface="Arial" panose="020B0604020202020204" pitchFamily="34" charset="0"/>
                <a:ea typeface="Calibri" panose="020F0502020204030204" pitchFamily="34" charset="0"/>
                <a:cs typeface="Arial" panose="020B0604020202020204" pitchFamily="34" charset="0"/>
              </a:rPr>
            </a:br>
            <a:r>
              <a:rPr lang="en-GB" sz="1400" dirty="0">
                <a:latin typeface="Arial" panose="020B0604020202020204" pitchFamily="34" charset="0"/>
                <a:ea typeface="Calibri" panose="020F0502020204030204" pitchFamily="34" charset="0"/>
                <a:cs typeface="Arial" panose="020B0604020202020204" pitchFamily="34" charset="0"/>
              </a:rPr>
              <a:t>in all mainstream classrooms.</a:t>
            </a:r>
          </a:p>
          <a:p>
            <a:pPr marL="244933" indent="-244933" algn="just" fontAlgn="base">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Alternative methods </a:t>
            </a:r>
            <a:r>
              <a:rPr lang="en-GB" sz="1400" dirty="0">
                <a:latin typeface="Arial" panose="020B0604020202020204" pitchFamily="34" charset="0"/>
                <a:cs typeface="Arial" panose="020B0604020202020204" pitchFamily="34" charset="0"/>
              </a:rPr>
              <a:t>of communication </a:t>
            </a:r>
            <a:br>
              <a:rPr lang="en-GB" sz="1400" dirty="0">
                <a:latin typeface="Arial" panose="020B0604020202020204" pitchFamily="34" charset="0"/>
                <a:cs typeface="Arial" panose="020B0604020202020204" pitchFamily="34" charset="0"/>
              </a:rPr>
            </a:br>
            <a:r>
              <a:rPr lang="en-GB" sz="1400" dirty="0">
                <a:latin typeface="Arial" panose="020B0604020202020204" pitchFamily="34" charset="0"/>
                <a:cs typeface="Arial" panose="020B0604020202020204" pitchFamily="34" charset="0"/>
              </a:rPr>
              <a:t>with home available on request. </a:t>
            </a:r>
          </a:p>
          <a:p>
            <a:pPr marL="244933" indent="-244933" algn="just" fontAlgn="base">
              <a:buFont typeface="Segoe UI Symbol" panose="020B0502040204020203" pitchFamily="34" charset="0"/>
              <a:buChar char="⠛"/>
            </a:pPr>
            <a:r>
              <a:rPr lang="en-US" sz="1400" dirty="0">
                <a:latin typeface="Arial" panose="020B0604020202020204" pitchFamily="34" charset="0"/>
                <a:cs typeface="Arial" panose="020B0604020202020204" pitchFamily="34" charset="0"/>
              </a:rPr>
              <a:t>Dedicated disabled toileting facilities, including </a:t>
            </a:r>
            <a:br>
              <a:rPr lang="en-US" sz="1400" dirty="0">
                <a:latin typeface="Arial" panose="020B0604020202020204" pitchFamily="34" charset="0"/>
                <a:cs typeface="Arial" panose="020B0604020202020204" pitchFamily="34" charset="0"/>
              </a:rPr>
            </a:br>
            <a:r>
              <a:rPr lang="en-US" sz="1400" dirty="0">
                <a:latin typeface="Arial" panose="020B0604020202020204" pitchFamily="34" charset="0"/>
                <a:cs typeface="Arial" panose="020B0604020202020204" pitchFamily="34" charset="0"/>
              </a:rPr>
              <a:t>a shower (no hoisting facilities).</a:t>
            </a:r>
          </a:p>
        </p:txBody>
      </p:sp>
      <p:sp>
        <p:nvSpPr>
          <p:cNvPr id="10" name="TextBox 9">
            <a:extLst>
              <a:ext uri="{FF2B5EF4-FFF2-40B4-BE49-F238E27FC236}">
                <a16:creationId xmlns:a16="http://schemas.microsoft.com/office/drawing/2014/main" id="{B42D593B-2A27-0A4C-9E37-E17F21AFF1DF}"/>
              </a:ext>
            </a:extLst>
          </p:cNvPr>
          <p:cNvSpPr txBox="1"/>
          <p:nvPr/>
        </p:nvSpPr>
        <p:spPr>
          <a:xfrm>
            <a:off x="395288" y="2982975"/>
            <a:ext cx="3466543" cy="954107"/>
          </a:xfrm>
          <a:prstGeom prst="rect">
            <a:avLst/>
          </a:prstGeom>
          <a:noFill/>
        </p:spPr>
        <p:txBody>
          <a:bodyPr wrap="square" numCol="1">
            <a:spAutoFit/>
          </a:bodyPr>
          <a:lstStyle/>
          <a:p>
            <a:pPr marL="244933" indent="-244933" algn="just">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Alternative curriculum base, with specialised life skills resources.</a:t>
            </a:r>
          </a:p>
          <a:p>
            <a:pPr marL="244933" indent="-244933" algn="just">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A designated learning zone for English and Maths interventions.</a:t>
            </a:r>
          </a:p>
        </p:txBody>
      </p:sp>
      <p:sp>
        <p:nvSpPr>
          <p:cNvPr id="9" name="Title 8">
            <a:extLst>
              <a:ext uri="{FF2B5EF4-FFF2-40B4-BE49-F238E27FC236}">
                <a16:creationId xmlns:a16="http://schemas.microsoft.com/office/drawing/2014/main" id="{0B7E5DB1-E848-603F-A8CA-F8820E211151}"/>
              </a:ext>
            </a:extLst>
          </p:cNvPr>
          <p:cNvSpPr>
            <a:spLocks noGrp="1"/>
          </p:cNvSpPr>
          <p:nvPr>
            <p:ph type="title"/>
          </p:nvPr>
        </p:nvSpPr>
        <p:spPr/>
        <p:txBody>
          <a:bodyPr>
            <a:normAutofit/>
          </a:bodyPr>
          <a:lstStyle/>
          <a:p>
            <a:r>
              <a:rPr lang="en-GB" dirty="0"/>
              <a:t>How Do We Support Your Child?</a:t>
            </a:r>
          </a:p>
        </p:txBody>
      </p:sp>
      <p:sp>
        <p:nvSpPr>
          <p:cNvPr id="2" name="Partial Circle 1">
            <a:extLst>
              <a:ext uri="{FF2B5EF4-FFF2-40B4-BE49-F238E27FC236}">
                <a16:creationId xmlns:a16="http://schemas.microsoft.com/office/drawing/2014/main" id="{EA887F64-D68A-5CE4-F18A-AF76D2E38DAE}"/>
              </a:ext>
              <a:ext uri="{C183D7F6-B498-43B3-948B-1728B52AA6E4}">
                <adec:decorative xmlns:adec="http://schemas.microsoft.com/office/drawing/2017/decorative" val="1"/>
              </a:ext>
            </a:extLst>
          </p:cNvPr>
          <p:cNvSpPr/>
          <p:nvPr/>
        </p:nvSpPr>
        <p:spPr>
          <a:xfrm rot="10800000">
            <a:off x="6570043" y="1592263"/>
            <a:ext cx="2920820" cy="2920820"/>
          </a:xfrm>
          <a:prstGeom prst="pie">
            <a:avLst>
              <a:gd name="adj1" fmla="val 5367182"/>
              <a:gd name="adj2" fmla="val 16200000"/>
            </a:avLst>
          </a:prstGeom>
          <a:solidFill>
            <a:srgbClr val="1B4E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962">
              <a:solidFill>
                <a:schemeClr val="tx1"/>
              </a:solidFill>
            </a:endParaRPr>
          </a:p>
        </p:txBody>
      </p:sp>
      <p:sp>
        <p:nvSpPr>
          <p:cNvPr id="3" name="Partial Circle 2">
            <a:extLst>
              <a:ext uri="{FF2B5EF4-FFF2-40B4-BE49-F238E27FC236}">
                <a16:creationId xmlns:a16="http://schemas.microsoft.com/office/drawing/2014/main" id="{4751B69E-EC78-350F-723C-C7A05A4504E6}"/>
              </a:ext>
              <a:ext uri="{C183D7F6-B498-43B3-948B-1728B52AA6E4}">
                <adec:decorative xmlns:adec="http://schemas.microsoft.com/office/drawing/2017/decorative" val="1"/>
              </a:ext>
            </a:extLst>
          </p:cNvPr>
          <p:cNvSpPr/>
          <p:nvPr/>
        </p:nvSpPr>
        <p:spPr>
          <a:xfrm rot="10800000" flipV="1">
            <a:off x="7569805" y="1634626"/>
            <a:ext cx="2851708" cy="2851708"/>
          </a:xfrm>
          <a:prstGeom prst="pie">
            <a:avLst>
              <a:gd name="adj1" fmla="val 16208196"/>
              <a:gd name="adj2" fmla="val 5395443"/>
            </a:avLst>
          </a:prstGeom>
          <a:blipFill>
            <a:blip r:embed="rId3" cstate="screen">
              <a:extLst>
                <a:ext uri="{28A0092B-C50C-407E-A947-70E740481C1C}">
                  <a14:useLocalDpi xmlns:a14="http://schemas.microsoft.com/office/drawing/2010/main"/>
                </a:ext>
              </a:extLst>
            </a:blip>
            <a:srcRect/>
            <a:stretch>
              <a:fillRect b="92"/>
            </a:stretch>
          </a:blipFill>
          <a:ln w="25400">
            <a:solidFill>
              <a:srgbClr val="1B4E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962" dirty="0">
              <a:solidFill>
                <a:schemeClr val="tx1"/>
              </a:solidFill>
            </a:endParaRPr>
          </a:p>
        </p:txBody>
      </p:sp>
      <p:sp>
        <p:nvSpPr>
          <p:cNvPr id="15" name="TextBox 14">
            <a:extLst>
              <a:ext uri="{FF2B5EF4-FFF2-40B4-BE49-F238E27FC236}">
                <a16:creationId xmlns:a16="http://schemas.microsoft.com/office/drawing/2014/main" id="{0B77778C-E21B-442F-AF3C-9BEDC646B951}"/>
              </a:ext>
            </a:extLst>
          </p:cNvPr>
          <p:cNvSpPr txBox="1"/>
          <p:nvPr/>
        </p:nvSpPr>
        <p:spPr>
          <a:xfrm>
            <a:off x="4802982" y="4824640"/>
            <a:ext cx="3883818" cy="1723549"/>
          </a:xfrm>
          <a:prstGeom prst="rect">
            <a:avLst/>
          </a:prstGeom>
          <a:noFill/>
        </p:spPr>
        <p:txBody>
          <a:bodyPr wrap="square" lIns="0" tIns="0" rIns="0" bIns="0">
            <a:spAutoFit/>
          </a:bodyPr>
          <a:lstStyle/>
          <a:p>
            <a:pPr marL="244933" indent="-244933" algn="just" fontAlgn="base">
              <a:buFont typeface="Segoe UI Symbol" panose="020B0502040204020203" pitchFamily="34" charset="0"/>
              <a:buChar char="⠛"/>
            </a:pPr>
            <a:r>
              <a:rPr lang="en-US" sz="1400" dirty="0">
                <a:latin typeface="Arial" panose="020B0604020202020204" pitchFamily="34" charset="0"/>
                <a:cs typeface="Arial" panose="020B0604020202020204" pitchFamily="34" charset="0"/>
              </a:rPr>
              <a:t>Highlighted steps on key staircases.</a:t>
            </a:r>
          </a:p>
          <a:p>
            <a:pPr marL="244933" indent="-244933" algn="just" fontAlgn="base">
              <a:buFont typeface="Segoe UI Symbol" panose="020B0502040204020203" pitchFamily="34" charset="0"/>
              <a:buChar char="⠛"/>
            </a:pPr>
            <a:r>
              <a:rPr lang="en-US" sz="1400" dirty="0">
                <a:latin typeface="Arial" panose="020B0604020202020204" pitchFamily="34" charset="0"/>
                <a:cs typeface="Arial" panose="020B0604020202020204" pitchFamily="34" charset="0"/>
              </a:rPr>
              <a:t>Signage designed to support those with </a:t>
            </a:r>
            <a:br>
              <a:rPr lang="en-US" sz="1400" dirty="0">
                <a:latin typeface="Arial" panose="020B0604020202020204" pitchFamily="34" charset="0"/>
                <a:cs typeface="Arial" panose="020B0604020202020204" pitchFamily="34" charset="0"/>
              </a:rPr>
            </a:br>
            <a:r>
              <a:rPr lang="en-US" sz="1400" dirty="0">
                <a:latin typeface="Arial" panose="020B0604020202020204" pitchFamily="34" charset="0"/>
                <a:cs typeface="Arial" panose="020B0604020202020204" pitchFamily="34" charset="0"/>
              </a:rPr>
              <a:t>visual impairment needs.</a:t>
            </a:r>
            <a:endParaRPr lang="en-GB" sz="1400" dirty="0">
              <a:latin typeface="Arial" panose="020B0604020202020204" pitchFamily="34" charset="0"/>
              <a:cs typeface="Arial" panose="020B0604020202020204" pitchFamily="34" charset="0"/>
            </a:endParaRPr>
          </a:p>
          <a:p>
            <a:pPr marL="244933" indent="-244933" algn="just" fontAlgn="base">
              <a:buFont typeface="Segoe UI Symbol" panose="020B0502040204020203" pitchFamily="34" charset="0"/>
              <a:buChar char="⠛"/>
            </a:pPr>
            <a:r>
              <a:rPr lang="en-GB" sz="1400" dirty="0">
                <a:latin typeface="Arial" panose="020B0604020202020204" pitchFamily="34" charset="0"/>
                <a:cs typeface="Arial" panose="020B0604020202020204" pitchFamily="34" charset="0"/>
              </a:rPr>
              <a:t>Lift and Evac </a:t>
            </a:r>
            <a:r>
              <a:rPr lang="en-GB" sz="1400" dirty="0">
                <a:latin typeface="Arial" panose="020B0604020202020204" pitchFamily="34" charset="0"/>
                <a:ea typeface="Calibri" panose="020F0502020204030204" pitchFamily="34" charset="0"/>
                <a:cs typeface="Arial" panose="020B0604020202020204" pitchFamily="34" charset="0"/>
              </a:rPr>
              <a:t>Chairs.</a:t>
            </a:r>
          </a:p>
          <a:p>
            <a:pPr marL="244933" indent="-244933" algn="just" fontAlgn="base">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Colour-coded subject areas.</a:t>
            </a:r>
          </a:p>
          <a:p>
            <a:pPr marL="244933" indent="-244933" algn="just" fontAlgn="base">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Height-adjustable furniture in science laboratories, IT and technology classrooms.</a:t>
            </a:r>
          </a:p>
          <a:p>
            <a:pPr marL="244933" indent="-244933" algn="just" fontAlgn="base">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Ability to adjust height of desks in all subjects.</a:t>
            </a:r>
          </a:p>
        </p:txBody>
      </p:sp>
      <p:sp>
        <p:nvSpPr>
          <p:cNvPr id="5" name="TextBox 4">
            <a:extLst>
              <a:ext uri="{FF2B5EF4-FFF2-40B4-BE49-F238E27FC236}">
                <a16:creationId xmlns:a16="http://schemas.microsoft.com/office/drawing/2014/main" id="{108AAFF9-FB39-4E28-49AA-FF6DAC31BC96}"/>
              </a:ext>
            </a:extLst>
          </p:cNvPr>
          <p:cNvSpPr txBox="1"/>
          <p:nvPr/>
        </p:nvSpPr>
        <p:spPr>
          <a:xfrm>
            <a:off x="395288" y="4235469"/>
            <a:ext cx="6850288" cy="430887"/>
          </a:xfrm>
          <a:prstGeom prst="rect">
            <a:avLst/>
          </a:prstGeom>
          <a:noFill/>
        </p:spPr>
        <p:txBody>
          <a:bodyPr wrap="square" lIns="0" tIns="0" rIns="0" bIns="0">
            <a:spAutoFit/>
          </a:bodyPr>
          <a:lstStyle/>
          <a:p>
            <a:pPr algn="just"/>
            <a:r>
              <a:rPr lang="en-US" sz="1400" dirty="0">
                <a:latin typeface="Arial" panose="020B0604020202020204" pitchFamily="34" charset="0"/>
                <a:ea typeface="Calibri" panose="020F0502020204030204" pitchFamily="34" charset="0"/>
                <a:cs typeface="Arial" panose="020B0604020202020204" pitchFamily="34" charset="0"/>
              </a:rPr>
              <a:t>The Academy is accessible to wheelchair users and others with a range of needs. Facilities include:</a:t>
            </a:r>
            <a:endParaRPr lang="en-GB" sz="1400" dirty="0">
              <a:latin typeface="Arial" panose="020B0604020202020204" pitchFamily="34" charset="0"/>
              <a:ea typeface="Calibri" panose="020F050202020403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B5F07D5F-318A-3FF4-6E5D-AB88C8D1001A}"/>
              </a:ext>
            </a:extLst>
          </p:cNvPr>
          <p:cNvSpPr txBox="1"/>
          <p:nvPr/>
        </p:nvSpPr>
        <p:spPr>
          <a:xfrm>
            <a:off x="4186061" y="2985354"/>
            <a:ext cx="3095858" cy="954107"/>
          </a:xfrm>
          <a:prstGeom prst="rect">
            <a:avLst/>
          </a:prstGeom>
          <a:noFill/>
        </p:spPr>
        <p:txBody>
          <a:bodyPr wrap="square" numCol="1">
            <a:spAutoFit/>
          </a:bodyPr>
          <a:lstStyle/>
          <a:p>
            <a:pPr marL="244933" indent="-244933" algn="just">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Small-group intervention rooms.</a:t>
            </a:r>
          </a:p>
          <a:p>
            <a:pPr marL="244933" indent="-244933" algn="just">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Assistive equipment such as </a:t>
            </a:r>
            <a:br>
              <a:rPr lang="en-GB" sz="1400" dirty="0">
                <a:latin typeface="Arial" panose="020B0604020202020204" pitchFamily="34" charset="0"/>
                <a:ea typeface="Calibri" panose="020F0502020204030204" pitchFamily="34" charset="0"/>
                <a:cs typeface="Arial" panose="020B0604020202020204" pitchFamily="34" charset="0"/>
              </a:rPr>
            </a:br>
            <a:r>
              <a:rPr lang="en-GB" sz="1400" dirty="0">
                <a:latin typeface="Arial" panose="020B0604020202020204" pitchFamily="34" charset="0"/>
                <a:ea typeface="Calibri" panose="020F0502020204030204" pitchFamily="34" charset="0"/>
                <a:cs typeface="Arial" panose="020B0604020202020204" pitchFamily="34" charset="0"/>
              </a:rPr>
              <a:t>laptops or reading pens.</a:t>
            </a:r>
          </a:p>
          <a:p>
            <a:pPr marL="244933" indent="-244933" algn="just">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A sensory room.</a:t>
            </a:r>
          </a:p>
        </p:txBody>
      </p:sp>
    </p:spTree>
    <p:extLst>
      <p:ext uri="{BB962C8B-B14F-4D97-AF65-F5344CB8AC3E}">
        <p14:creationId xmlns:p14="http://schemas.microsoft.com/office/powerpoint/2010/main" val="26291596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4787A-4432-8D24-10B7-3E00FFDE639C}"/>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12102ABD-7232-471F-2110-6720A5ED6681}"/>
              </a:ext>
            </a:extLst>
          </p:cNvPr>
          <p:cNvSpPr txBox="1"/>
          <p:nvPr/>
        </p:nvSpPr>
        <p:spPr>
          <a:xfrm>
            <a:off x="2957825" y="1443081"/>
            <a:ext cx="6334437" cy="879343"/>
          </a:xfrm>
          <a:prstGeom prst="rect">
            <a:avLst/>
          </a:prstGeom>
          <a:noFill/>
        </p:spPr>
        <p:txBody>
          <a:bodyPr wrap="square" lIns="0" tIns="0" rIns="0" bIns="0">
            <a:spAutoFit/>
          </a:bodyPr>
          <a:lstStyle/>
          <a:p>
            <a:r>
              <a:rPr lang="en-GB" sz="2857" dirty="0">
                <a:latin typeface="Kameron" panose="02000503040000020003" pitchFamily="2" charset="0"/>
              </a:rPr>
              <a:t>Supporting Emotional And Social Development</a:t>
            </a:r>
          </a:p>
        </p:txBody>
      </p:sp>
      <p:sp>
        <p:nvSpPr>
          <p:cNvPr id="10" name="TextBox 9">
            <a:extLst>
              <a:ext uri="{FF2B5EF4-FFF2-40B4-BE49-F238E27FC236}">
                <a16:creationId xmlns:a16="http://schemas.microsoft.com/office/drawing/2014/main" id="{DE33FC03-D042-325B-2365-A62FAEEBD28C}"/>
              </a:ext>
            </a:extLst>
          </p:cNvPr>
          <p:cNvSpPr txBox="1"/>
          <p:nvPr/>
        </p:nvSpPr>
        <p:spPr>
          <a:xfrm>
            <a:off x="2957826" y="2633812"/>
            <a:ext cx="6334438" cy="430887"/>
          </a:xfrm>
          <a:prstGeom prst="rect">
            <a:avLst/>
          </a:prstGeom>
          <a:noFill/>
        </p:spPr>
        <p:txBody>
          <a:bodyPr wrap="square" lIns="0" tIns="0" rIns="0" bIns="0">
            <a:spAutoFit/>
          </a:bodyPr>
          <a:lstStyle/>
          <a:p>
            <a:r>
              <a:rPr lang="en-GB" sz="1400" dirty="0">
                <a:latin typeface="Arial" panose="020B0604020202020204" pitchFamily="34" charset="0"/>
                <a:cs typeface="Arial" panose="020B0604020202020204" pitchFamily="34" charset="0"/>
              </a:rPr>
              <a:t>The Hazeley Academy provides support for all pupils (including those with SEND) to improve their emotional and social development in the following ways:</a:t>
            </a:r>
          </a:p>
        </p:txBody>
      </p:sp>
      <p:sp>
        <p:nvSpPr>
          <p:cNvPr id="12" name="Title 11">
            <a:extLst>
              <a:ext uri="{FF2B5EF4-FFF2-40B4-BE49-F238E27FC236}">
                <a16:creationId xmlns:a16="http://schemas.microsoft.com/office/drawing/2014/main" id="{67A49048-B7F1-ED99-828A-A6961A8275B8}"/>
              </a:ext>
            </a:extLst>
          </p:cNvPr>
          <p:cNvSpPr>
            <a:spLocks noGrp="1"/>
          </p:cNvSpPr>
          <p:nvPr>
            <p:ph type="title"/>
          </p:nvPr>
        </p:nvSpPr>
        <p:spPr/>
        <p:txBody>
          <a:bodyPr>
            <a:normAutofit/>
          </a:bodyPr>
          <a:lstStyle/>
          <a:p>
            <a:r>
              <a:rPr lang="en-GB" dirty="0"/>
              <a:t>How Do We Support Your Child?</a:t>
            </a:r>
          </a:p>
        </p:txBody>
      </p:sp>
      <p:sp>
        <p:nvSpPr>
          <p:cNvPr id="2" name="Partial Circle 1">
            <a:extLst>
              <a:ext uri="{FF2B5EF4-FFF2-40B4-BE49-F238E27FC236}">
                <a16:creationId xmlns:a16="http://schemas.microsoft.com/office/drawing/2014/main" id="{5A5A5DD1-FB37-5690-69D9-8E5C1E612DC3}"/>
              </a:ext>
              <a:ext uri="{C183D7F6-B498-43B3-948B-1728B52AA6E4}">
                <adec:decorative xmlns:adec="http://schemas.microsoft.com/office/drawing/2017/decorative" val="1"/>
              </a:ext>
            </a:extLst>
          </p:cNvPr>
          <p:cNvSpPr/>
          <p:nvPr/>
        </p:nvSpPr>
        <p:spPr>
          <a:xfrm>
            <a:off x="691628" y="3510601"/>
            <a:ext cx="2920820" cy="2920820"/>
          </a:xfrm>
          <a:prstGeom prst="pie">
            <a:avLst>
              <a:gd name="adj1" fmla="val 5367182"/>
              <a:gd name="adj2" fmla="val 16200000"/>
            </a:avLst>
          </a:prstGeom>
          <a:solidFill>
            <a:srgbClr val="1B4E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962">
              <a:solidFill>
                <a:schemeClr val="tx1"/>
              </a:solidFill>
            </a:endParaRPr>
          </a:p>
        </p:txBody>
      </p:sp>
      <p:sp>
        <p:nvSpPr>
          <p:cNvPr id="5" name="Partial Circle 4">
            <a:extLst>
              <a:ext uri="{FF2B5EF4-FFF2-40B4-BE49-F238E27FC236}">
                <a16:creationId xmlns:a16="http://schemas.microsoft.com/office/drawing/2014/main" id="{C8552678-9427-C40B-1E8D-599298C2956C}"/>
              </a:ext>
              <a:ext uri="{C183D7F6-B498-43B3-948B-1728B52AA6E4}">
                <adec:decorative xmlns:adec="http://schemas.microsoft.com/office/drawing/2017/decorative" val="1"/>
              </a:ext>
            </a:extLst>
          </p:cNvPr>
          <p:cNvSpPr/>
          <p:nvPr/>
        </p:nvSpPr>
        <p:spPr>
          <a:xfrm rot="10800000" flipV="1">
            <a:off x="-560997" y="1713830"/>
            <a:ext cx="3299049" cy="3299049"/>
          </a:xfrm>
          <a:prstGeom prst="pie">
            <a:avLst>
              <a:gd name="adj1" fmla="val 5367182"/>
              <a:gd name="adj2" fmla="val 16200000"/>
            </a:avLst>
          </a:prstGeom>
          <a:blipFill>
            <a:blip r:embed="rId2"/>
            <a:srcRect/>
            <a:stretch>
              <a:fillRect l="-88286" t="-484" r="-108878" b="484"/>
            </a:stretch>
          </a:blipFill>
          <a:ln w="25400">
            <a:solidFill>
              <a:srgbClr val="1B4E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962">
              <a:solidFill>
                <a:schemeClr val="tx1"/>
              </a:solidFill>
            </a:endParaRPr>
          </a:p>
        </p:txBody>
      </p:sp>
      <p:sp>
        <p:nvSpPr>
          <p:cNvPr id="7" name="TextBox 6">
            <a:extLst>
              <a:ext uri="{FF2B5EF4-FFF2-40B4-BE49-F238E27FC236}">
                <a16:creationId xmlns:a16="http://schemas.microsoft.com/office/drawing/2014/main" id="{E8BB7F98-F2A1-EF00-5A51-FCA3EB562D54}"/>
              </a:ext>
            </a:extLst>
          </p:cNvPr>
          <p:cNvSpPr txBox="1"/>
          <p:nvPr/>
        </p:nvSpPr>
        <p:spPr>
          <a:xfrm>
            <a:off x="2957826" y="3347399"/>
            <a:ext cx="6334437" cy="1508105"/>
          </a:xfrm>
          <a:prstGeom prst="rect">
            <a:avLst/>
          </a:prstGeom>
          <a:noFill/>
        </p:spPr>
        <p:txBody>
          <a:bodyPr wrap="square" lIns="0" tIns="0" rIns="0" bIns="0">
            <a:spAutoFit/>
          </a:bodyPr>
          <a:lstStyle/>
          <a:p>
            <a:pPr marL="244933" indent="-244933" algn="just">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All pupils are encouraged to be part of the school council.</a:t>
            </a:r>
          </a:p>
          <a:p>
            <a:pPr marL="244933" indent="-244933" algn="just">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All pupils are encouraged to be part of the Equality Group.</a:t>
            </a:r>
          </a:p>
          <a:p>
            <a:pPr marL="244933" indent="-244933" algn="just">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All pupils are encouraged to be Mental Health Ambassadors or pupil buddies.</a:t>
            </a:r>
          </a:p>
          <a:p>
            <a:pPr marL="244933" indent="-244933" algn="just">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All pupils are supported via the Pastoral Team within the Academy.</a:t>
            </a:r>
          </a:p>
          <a:p>
            <a:pPr marL="244933" indent="-244933" algn="just">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Sixth Form pupils to be peer mentors.</a:t>
            </a:r>
          </a:p>
          <a:p>
            <a:pPr marL="244933" indent="-244933" algn="just">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Where necessary, those with identified needs are supported through social skills interventions and the school counselling service.</a:t>
            </a:r>
          </a:p>
        </p:txBody>
      </p:sp>
      <p:sp>
        <p:nvSpPr>
          <p:cNvPr id="3" name="TextBox 2">
            <a:extLst>
              <a:ext uri="{FF2B5EF4-FFF2-40B4-BE49-F238E27FC236}">
                <a16:creationId xmlns:a16="http://schemas.microsoft.com/office/drawing/2014/main" id="{CF4FC7F5-062A-76F5-471C-8542C74AAB80}"/>
              </a:ext>
            </a:extLst>
          </p:cNvPr>
          <p:cNvSpPr txBox="1"/>
          <p:nvPr/>
        </p:nvSpPr>
        <p:spPr>
          <a:xfrm>
            <a:off x="2957825" y="5320297"/>
            <a:ext cx="6334437" cy="646331"/>
          </a:xfrm>
          <a:prstGeom prst="rect">
            <a:avLst/>
          </a:prstGeom>
          <a:noFill/>
        </p:spPr>
        <p:txBody>
          <a:bodyPr wrap="square" lIns="0" tIns="0" rIns="0" bIns="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SEND team work closely with the Personalisation team within the school to support the emotional and social development of SEND children and young people.</a:t>
            </a:r>
          </a:p>
        </p:txBody>
      </p:sp>
      <p:sp>
        <p:nvSpPr>
          <p:cNvPr id="4" name="TextBox 3">
            <a:hlinkClick r:id="rId3" action="ppaction://hlinksldjump"/>
            <a:extLst>
              <a:ext uri="{FF2B5EF4-FFF2-40B4-BE49-F238E27FC236}">
                <a16:creationId xmlns:a16="http://schemas.microsoft.com/office/drawing/2014/main" id="{8E26727F-40D8-7E84-4A8C-CE323C074318}"/>
              </a:ext>
            </a:extLst>
          </p:cNvPr>
          <p:cNvSpPr txBox="1"/>
          <p:nvPr/>
        </p:nvSpPr>
        <p:spPr>
          <a:xfrm>
            <a:off x="8594422" y="0"/>
            <a:ext cx="1311578" cy="276999"/>
          </a:xfrm>
          <a:prstGeom prst="rect">
            <a:avLst/>
          </a:prstGeom>
          <a:noFill/>
        </p:spPr>
        <p:txBody>
          <a:bodyPr wrap="none" rtlCol="0">
            <a:spAutoFit/>
          </a:bodyPr>
          <a:lstStyle/>
          <a:p>
            <a:r>
              <a:rPr lang="en-GB" sz="1200" u="sng" dirty="0">
                <a:solidFill>
                  <a:schemeClr val="bg1"/>
                </a:solidFill>
                <a:latin typeface="Kameron" panose="02000503040000020003" pitchFamily="2" charset="0"/>
              </a:rPr>
              <a:t>Back to contents</a:t>
            </a:r>
          </a:p>
        </p:txBody>
      </p:sp>
    </p:spTree>
    <p:extLst>
      <p:ext uri="{BB962C8B-B14F-4D97-AF65-F5344CB8AC3E}">
        <p14:creationId xmlns:p14="http://schemas.microsoft.com/office/powerpoint/2010/main" val="37139706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13103-07B4-306D-D7D2-BF4845687475}"/>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FAFD650E-99CC-C96E-1624-C8001DC3327F}"/>
              </a:ext>
            </a:extLst>
          </p:cNvPr>
          <p:cNvSpPr txBox="1"/>
          <p:nvPr/>
        </p:nvSpPr>
        <p:spPr>
          <a:xfrm>
            <a:off x="519618" y="1479102"/>
            <a:ext cx="6613565" cy="879343"/>
          </a:xfrm>
          <a:prstGeom prst="rect">
            <a:avLst/>
          </a:prstGeom>
          <a:noFill/>
        </p:spPr>
        <p:txBody>
          <a:bodyPr wrap="square" lIns="0" tIns="0" rIns="0" bIns="0">
            <a:spAutoFit/>
          </a:bodyPr>
          <a:lstStyle/>
          <a:p>
            <a:r>
              <a:rPr lang="en-GB" sz="2857" dirty="0">
                <a:latin typeface="Kameron" panose="02000503040000020003" pitchFamily="2" charset="0"/>
              </a:rPr>
              <a:t>Communicating With Parents And Reviewing Our Support Plans</a:t>
            </a:r>
          </a:p>
        </p:txBody>
      </p:sp>
      <p:sp>
        <p:nvSpPr>
          <p:cNvPr id="15" name="TextBox 14">
            <a:extLst>
              <a:ext uri="{FF2B5EF4-FFF2-40B4-BE49-F238E27FC236}">
                <a16:creationId xmlns:a16="http://schemas.microsoft.com/office/drawing/2014/main" id="{2DA09434-5B5F-1058-9CB2-150C4FBDD016}"/>
              </a:ext>
            </a:extLst>
          </p:cNvPr>
          <p:cNvSpPr txBox="1"/>
          <p:nvPr/>
        </p:nvSpPr>
        <p:spPr>
          <a:xfrm>
            <a:off x="519618" y="2511719"/>
            <a:ext cx="6613565" cy="3801105"/>
          </a:xfrm>
          <a:prstGeom prst="rect">
            <a:avLst/>
          </a:prstGeom>
          <a:noFill/>
        </p:spPr>
        <p:txBody>
          <a:bodyPr wrap="square" lIns="0" tIns="0" rIns="0" bIns="0">
            <a:spAutoFit/>
          </a:bodyPr>
          <a:lstStyle/>
          <a:p>
            <a:pPr algn="just" fontAlgn="base"/>
            <a:r>
              <a:rPr lang="en-GB" sz="1400" dirty="0">
                <a:latin typeface="Arial" panose="020B0604020202020204" pitchFamily="34" charset="0"/>
                <a:ea typeface="Calibri" panose="020F0502020204030204" pitchFamily="34" charset="0"/>
                <a:cs typeface="Arial" panose="020B0604020202020204" pitchFamily="34" charset="0"/>
              </a:rPr>
              <a:t>Any reviews and updates to a pupil’s support plan will always be communicated home to the parents/carers. This may be because:</a:t>
            </a:r>
          </a:p>
          <a:p>
            <a:pPr algn="just" fontAlgn="base"/>
            <a:endParaRPr lang="en-GB" sz="1400" b="1" dirty="0">
              <a:latin typeface="Arial" panose="020B0604020202020204" pitchFamily="34" charset="0"/>
              <a:ea typeface="Calibri" panose="020F0502020204030204" pitchFamily="34" charset="0"/>
              <a:cs typeface="Arial" panose="020B0604020202020204" pitchFamily="34" charset="0"/>
            </a:endParaRPr>
          </a:p>
          <a:p>
            <a:pPr marL="244933" indent="-244933" algn="just" fontAlgn="base">
              <a:lnSpc>
                <a:spcPct val="110000"/>
              </a:lnSpc>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A child/young person with an EHCP will have an Annual Review meeting; nature of ongoing support; outcomes in consultations with parents/carers, the pupil and relevant external agencies are reviewed.</a:t>
            </a:r>
          </a:p>
          <a:p>
            <a:pPr marL="244933" indent="-244933" algn="just" fontAlgn="base">
              <a:lnSpc>
                <a:spcPct val="110000"/>
              </a:lnSpc>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A child/young person with a SEND support plan will have a review within the agreed period; targeted interventions, progress, and outcomes </a:t>
            </a:r>
            <a:br>
              <a:rPr lang="en-GB" sz="1400" dirty="0">
                <a:latin typeface="Arial" panose="020B0604020202020204" pitchFamily="34" charset="0"/>
                <a:ea typeface="Calibri" panose="020F0502020204030204" pitchFamily="34" charset="0"/>
                <a:cs typeface="Arial" panose="020B0604020202020204" pitchFamily="34" charset="0"/>
              </a:rPr>
            </a:br>
            <a:r>
              <a:rPr lang="en-GB" sz="1400" dirty="0">
                <a:latin typeface="Arial" panose="020B0604020202020204" pitchFamily="34" charset="0"/>
                <a:ea typeface="Calibri" panose="020F0502020204030204" pitchFamily="34" charset="0"/>
                <a:cs typeface="Arial" panose="020B0604020202020204" pitchFamily="34" charset="0"/>
              </a:rPr>
              <a:t>are agreed with parents/carers and the pupil.</a:t>
            </a:r>
          </a:p>
          <a:p>
            <a:pPr marL="244933" indent="-244933" algn="just" fontAlgn="base">
              <a:lnSpc>
                <a:spcPct val="110000"/>
              </a:lnSpc>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Parents’ Evenings focus on the curriculum being studied and a pupil’s progress within individual subjects; staff will provide information on how parents/carers can support their child/young person’s learning.</a:t>
            </a:r>
          </a:p>
          <a:p>
            <a:pPr marL="244933" indent="-244933" algn="just" fontAlgn="base">
              <a:lnSpc>
                <a:spcPct val="110000"/>
              </a:lnSpc>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Regular progress and review information is shared with all parents/carers; the information is evaluated by the Academy to help identify any concerns regarding a child/young persons’ progress; where there are concerns, these are shared with parents/carers.</a:t>
            </a:r>
          </a:p>
        </p:txBody>
      </p:sp>
      <p:sp>
        <p:nvSpPr>
          <p:cNvPr id="7" name="Title 6">
            <a:extLst>
              <a:ext uri="{FF2B5EF4-FFF2-40B4-BE49-F238E27FC236}">
                <a16:creationId xmlns:a16="http://schemas.microsoft.com/office/drawing/2014/main" id="{6D764C2F-0E2F-57BA-E62B-7CAF791AD719}"/>
              </a:ext>
            </a:extLst>
          </p:cNvPr>
          <p:cNvSpPr>
            <a:spLocks noGrp="1"/>
          </p:cNvSpPr>
          <p:nvPr>
            <p:ph type="title"/>
          </p:nvPr>
        </p:nvSpPr>
        <p:spPr/>
        <p:txBody>
          <a:bodyPr>
            <a:normAutofit/>
          </a:bodyPr>
          <a:lstStyle/>
          <a:p>
            <a:r>
              <a:rPr lang="en-GB" dirty="0"/>
              <a:t>How Do We Support Your Child?</a:t>
            </a:r>
          </a:p>
        </p:txBody>
      </p:sp>
      <p:sp>
        <p:nvSpPr>
          <p:cNvPr id="2" name="Partial Circle 1">
            <a:extLst>
              <a:ext uri="{FF2B5EF4-FFF2-40B4-BE49-F238E27FC236}">
                <a16:creationId xmlns:a16="http://schemas.microsoft.com/office/drawing/2014/main" id="{411116DB-0D2D-5C3D-5C62-9D8A924A935C}"/>
              </a:ext>
              <a:ext uri="{C183D7F6-B498-43B3-948B-1728B52AA6E4}">
                <adec:decorative xmlns:adec="http://schemas.microsoft.com/office/drawing/2017/decorative" val="1"/>
              </a:ext>
            </a:extLst>
          </p:cNvPr>
          <p:cNvSpPr/>
          <p:nvPr/>
        </p:nvSpPr>
        <p:spPr>
          <a:xfrm>
            <a:off x="7339958" y="3502644"/>
            <a:ext cx="2920820" cy="2920820"/>
          </a:xfrm>
          <a:prstGeom prst="pie">
            <a:avLst>
              <a:gd name="adj1" fmla="val 5367182"/>
              <a:gd name="adj2" fmla="val 16200000"/>
            </a:avLst>
          </a:prstGeom>
          <a:solidFill>
            <a:srgbClr val="1B4E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962">
              <a:solidFill>
                <a:schemeClr val="tx1"/>
              </a:solidFill>
            </a:endParaRPr>
          </a:p>
        </p:txBody>
      </p:sp>
      <p:sp>
        <p:nvSpPr>
          <p:cNvPr id="3" name="Partial Circle 2">
            <a:extLst>
              <a:ext uri="{FF2B5EF4-FFF2-40B4-BE49-F238E27FC236}">
                <a16:creationId xmlns:a16="http://schemas.microsoft.com/office/drawing/2014/main" id="{3CBD4B9F-F703-EB20-B7E8-ADCA64ED863D}"/>
              </a:ext>
              <a:ext uri="{C183D7F6-B498-43B3-948B-1728B52AA6E4}">
                <adec:decorative xmlns:adec="http://schemas.microsoft.com/office/drawing/2017/decorative" val="1"/>
              </a:ext>
            </a:extLst>
          </p:cNvPr>
          <p:cNvSpPr/>
          <p:nvPr/>
        </p:nvSpPr>
        <p:spPr>
          <a:xfrm rot="10800000" flipV="1">
            <a:off x="6087333" y="1592263"/>
            <a:ext cx="3299049" cy="3299049"/>
          </a:xfrm>
          <a:prstGeom prst="pie">
            <a:avLst>
              <a:gd name="adj1" fmla="val 5367182"/>
              <a:gd name="adj2" fmla="val 16200000"/>
            </a:avLst>
          </a:prstGeom>
          <a:blipFill>
            <a:blip r:embed="rId3"/>
            <a:srcRect/>
            <a:stretch>
              <a:fillRect l="-113392" t="-372" r="-83772" b="372"/>
            </a:stretch>
          </a:blipFill>
          <a:ln w="25400">
            <a:solidFill>
              <a:srgbClr val="1B4E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962">
              <a:solidFill>
                <a:schemeClr val="tx1"/>
              </a:solidFill>
            </a:endParaRPr>
          </a:p>
        </p:txBody>
      </p:sp>
    </p:spTree>
    <p:extLst>
      <p:ext uri="{BB962C8B-B14F-4D97-AF65-F5344CB8AC3E}">
        <p14:creationId xmlns:p14="http://schemas.microsoft.com/office/powerpoint/2010/main" val="13970923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910D6-BEE7-4F5D-50CF-85A37EEAA35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0CE45CA-F0AD-8568-C279-1ACB155EFC04}"/>
              </a:ext>
            </a:extLst>
          </p:cNvPr>
          <p:cNvSpPr txBox="1"/>
          <p:nvPr/>
        </p:nvSpPr>
        <p:spPr>
          <a:xfrm>
            <a:off x="2887090" y="1558154"/>
            <a:ext cx="6660731" cy="646331"/>
          </a:xfrm>
          <a:prstGeom prst="rect">
            <a:avLst/>
          </a:prstGeom>
          <a:noFill/>
        </p:spPr>
        <p:txBody>
          <a:bodyPr wrap="square" lIns="0" tIns="0" rIns="0" bIns="0">
            <a:spAutoFit/>
          </a:bodyPr>
          <a:lstStyle/>
          <a:p>
            <a:pPr algn="just"/>
            <a:r>
              <a:rPr lang="en-GB" sz="1400" dirty="0">
                <a:latin typeface="Arial" panose="020B0604020202020204" pitchFamily="34" charset="0"/>
                <a:ea typeface="Calibri" panose="020F0502020204030204" pitchFamily="34" charset="0"/>
                <a:cs typeface="Arial" panose="020B0604020202020204" pitchFamily="34" charset="0"/>
              </a:rPr>
              <a:t>The Hazeley Academy is committed to providing an effective provision for the children and young people that attend the Academy. We evaluate the effectiveness of provision for pupils with SEND by:</a:t>
            </a:r>
          </a:p>
        </p:txBody>
      </p:sp>
      <p:sp>
        <p:nvSpPr>
          <p:cNvPr id="5" name="Title 4">
            <a:extLst>
              <a:ext uri="{FF2B5EF4-FFF2-40B4-BE49-F238E27FC236}">
                <a16:creationId xmlns:a16="http://schemas.microsoft.com/office/drawing/2014/main" id="{44608686-34C3-023F-5780-60060A781989}"/>
              </a:ext>
            </a:extLst>
          </p:cNvPr>
          <p:cNvSpPr>
            <a:spLocks noGrp="1"/>
          </p:cNvSpPr>
          <p:nvPr>
            <p:ph type="title"/>
          </p:nvPr>
        </p:nvSpPr>
        <p:spPr>
          <a:xfrm>
            <a:off x="420914" y="145143"/>
            <a:ext cx="8804050" cy="1140572"/>
          </a:xfrm>
        </p:spPr>
        <p:txBody>
          <a:bodyPr>
            <a:normAutofit/>
          </a:bodyPr>
          <a:lstStyle/>
          <a:p>
            <a:r>
              <a:rPr lang="en-GB" dirty="0"/>
              <a:t>How Do We Ensure That Your Child Makes Progress?</a:t>
            </a:r>
          </a:p>
        </p:txBody>
      </p:sp>
      <p:sp>
        <p:nvSpPr>
          <p:cNvPr id="2" name="TextBox 1">
            <a:extLst>
              <a:ext uri="{FF2B5EF4-FFF2-40B4-BE49-F238E27FC236}">
                <a16:creationId xmlns:a16="http://schemas.microsoft.com/office/drawing/2014/main" id="{47A1F253-680E-3749-793F-6E30ADA18257}"/>
              </a:ext>
            </a:extLst>
          </p:cNvPr>
          <p:cNvSpPr txBox="1"/>
          <p:nvPr/>
        </p:nvSpPr>
        <p:spPr>
          <a:xfrm>
            <a:off x="2887089" y="5634292"/>
            <a:ext cx="6660732" cy="929550"/>
          </a:xfrm>
          <a:prstGeom prst="rect">
            <a:avLst/>
          </a:prstGeom>
          <a:noFill/>
        </p:spPr>
        <p:txBody>
          <a:bodyPr wrap="square" lIns="0" tIns="0" rIns="0" bIns="0">
            <a:spAutoFit/>
          </a:bodyPr>
          <a:lstStyle/>
          <a:p>
            <a:pPr algn="just" fontAlgn="base">
              <a:lnSpc>
                <a:spcPct val="110000"/>
              </a:lnSpc>
            </a:pPr>
            <a:r>
              <a:rPr lang="en-GB" sz="1400" b="1" dirty="0">
                <a:latin typeface="Arial" panose="020B0604020202020204" pitchFamily="34" charset="0"/>
                <a:ea typeface="Calibri" panose="020F0502020204030204" pitchFamily="34" charset="0"/>
                <a:cs typeface="Arial" panose="020B0604020202020204" pitchFamily="34" charset="0"/>
              </a:rPr>
              <a:t>We follow the graduated approach and the four areas of the cycle which are: Assess, Plan, Do and Review. </a:t>
            </a:r>
            <a:r>
              <a:rPr lang="en-GB" sz="1400" dirty="0">
                <a:latin typeface="Arial" panose="020B0604020202020204" pitchFamily="34" charset="0"/>
                <a:ea typeface="Calibri" panose="020F0502020204030204" pitchFamily="34" charset="0"/>
                <a:cs typeface="Arial" panose="020B0604020202020204" pitchFamily="34" charset="0"/>
              </a:rPr>
              <a:t>Subject teachers, progress leaders, the SENCo and others involved in the review of the child/young person, carry out a clear analysis of a pupil’s needs. The assessment will be reviewed regularly, at least once per term.</a:t>
            </a:r>
            <a:endParaRPr lang="en-GB" sz="1400" b="1" dirty="0">
              <a:latin typeface="Arial" panose="020B0604020202020204" pitchFamily="34" charset="0"/>
              <a:ea typeface="Calibri" panose="020F0502020204030204" pitchFamily="34" charset="0"/>
              <a:cs typeface="Arial" panose="020B0604020202020204" pitchFamily="34" charset="0"/>
            </a:endParaRPr>
          </a:p>
        </p:txBody>
      </p:sp>
      <p:sp>
        <p:nvSpPr>
          <p:cNvPr id="13" name="Partial Circle 12">
            <a:extLst>
              <a:ext uri="{FF2B5EF4-FFF2-40B4-BE49-F238E27FC236}">
                <a16:creationId xmlns:a16="http://schemas.microsoft.com/office/drawing/2014/main" id="{ABCCA19D-9F72-38A2-45E8-7A85B4DF9046}"/>
              </a:ext>
              <a:ext uri="{C183D7F6-B498-43B3-948B-1728B52AA6E4}">
                <adec:decorative xmlns:adec="http://schemas.microsoft.com/office/drawing/2017/decorative" val="1"/>
              </a:ext>
            </a:extLst>
          </p:cNvPr>
          <p:cNvSpPr/>
          <p:nvPr/>
        </p:nvSpPr>
        <p:spPr>
          <a:xfrm>
            <a:off x="691628" y="3510601"/>
            <a:ext cx="2920820" cy="2920820"/>
          </a:xfrm>
          <a:prstGeom prst="pie">
            <a:avLst>
              <a:gd name="adj1" fmla="val 5367182"/>
              <a:gd name="adj2" fmla="val 16200000"/>
            </a:avLst>
          </a:prstGeom>
          <a:solidFill>
            <a:srgbClr val="1B4E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962">
              <a:solidFill>
                <a:schemeClr val="tx1"/>
              </a:solidFill>
            </a:endParaRPr>
          </a:p>
        </p:txBody>
      </p:sp>
      <p:sp>
        <p:nvSpPr>
          <p:cNvPr id="14" name="Partial Circle 13">
            <a:extLst>
              <a:ext uri="{FF2B5EF4-FFF2-40B4-BE49-F238E27FC236}">
                <a16:creationId xmlns:a16="http://schemas.microsoft.com/office/drawing/2014/main" id="{E499C970-8E00-7B0A-7F83-E86F9A74C942}"/>
              </a:ext>
              <a:ext uri="{C183D7F6-B498-43B3-948B-1728B52AA6E4}">
                <adec:decorative xmlns:adec="http://schemas.microsoft.com/office/drawing/2017/decorative" val="1"/>
              </a:ext>
            </a:extLst>
          </p:cNvPr>
          <p:cNvSpPr/>
          <p:nvPr/>
        </p:nvSpPr>
        <p:spPr>
          <a:xfrm rot="10800000" flipV="1">
            <a:off x="-560997" y="1713830"/>
            <a:ext cx="3299049" cy="3299049"/>
          </a:xfrm>
          <a:prstGeom prst="pie">
            <a:avLst>
              <a:gd name="adj1" fmla="val 5367182"/>
              <a:gd name="adj2" fmla="val 16200000"/>
            </a:avLst>
          </a:prstGeom>
          <a:blipFill>
            <a:blip r:embed="rId3"/>
            <a:srcRect/>
            <a:stretch>
              <a:fillRect l="-108878" t="-484" r="-88286" b="484"/>
            </a:stretch>
          </a:blipFill>
          <a:ln w="25400">
            <a:solidFill>
              <a:srgbClr val="1B4E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962">
              <a:solidFill>
                <a:schemeClr val="tx1"/>
              </a:solidFill>
            </a:endParaRPr>
          </a:p>
        </p:txBody>
      </p:sp>
      <p:sp>
        <p:nvSpPr>
          <p:cNvPr id="16" name="TextBox 15">
            <a:extLst>
              <a:ext uri="{FF2B5EF4-FFF2-40B4-BE49-F238E27FC236}">
                <a16:creationId xmlns:a16="http://schemas.microsoft.com/office/drawing/2014/main" id="{5C84E5EF-655A-2976-9BC3-9D7B2B6914B8}"/>
              </a:ext>
            </a:extLst>
          </p:cNvPr>
          <p:cNvSpPr txBox="1"/>
          <p:nvPr/>
        </p:nvSpPr>
        <p:spPr>
          <a:xfrm>
            <a:off x="2887091" y="2424413"/>
            <a:ext cx="2840673" cy="2588466"/>
          </a:xfrm>
          <a:prstGeom prst="rect">
            <a:avLst/>
          </a:prstGeom>
          <a:noFill/>
        </p:spPr>
        <p:txBody>
          <a:bodyPr wrap="square" lIns="0" tIns="0" rIns="0" bIns="0">
            <a:spAutoFit/>
          </a:bodyPr>
          <a:lstStyle/>
          <a:p>
            <a:pPr algn="just" fontAlgn="base">
              <a:lnSpc>
                <a:spcPct val="110000"/>
              </a:lnSpc>
            </a:pPr>
            <a:r>
              <a:rPr lang="en-US" sz="1400" b="1" dirty="0">
                <a:latin typeface="Arial" panose="020B0604020202020204" pitchFamily="34" charset="0"/>
                <a:ea typeface="Calibri" panose="020F0502020204030204" pitchFamily="34" charset="0"/>
                <a:cs typeface="Arial" panose="020B0604020202020204" pitchFamily="34" charset="0"/>
              </a:rPr>
              <a:t>Reviewing progress and intervention effectiveness</a:t>
            </a:r>
            <a:endParaRPr lang="en-GB" sz="1400" b="1" dirty="0">
              <a:latin typeface="Arial" panose="020B0604020202020204" pitchFamily="34" charset="0"/>
              <a:ea typeface="Calibri" panose="020F0502020204030204" pitchFamily="34" charset="0"/>
              <a:cs typeface="Arial" panose="020B0604020202020204" pitchFamily="34" charset="0"/>
            </a:endParaRPr>
          </a:p>
          <a:p>
            <a:pPr marL="244933" indent="-244933" algn="just" fontAlgn="base">
              <a:lnSpc>
                <a:spcPct val="110000"/>
              </a:lnSpc>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Using pupil and parent/</a:t>
            </a:r>
            <a:br>
              <a:rPr lang="en-GB" sz="1400" dirty="0">
                <a:latin typeface="Arial" panose="020B0604020202020204" pitchFamily="34" charset="0"/>
                <a:ea typeface="Calibri" panose="020F0502020204030204" pitchFamily="34" charset="0"/>
                <a:cs typeface="Arial" panose="020B0604020202020204" pitchFamily="34" charset="0"/>
              </a:rPr>
            </a:br>
            <a:r>
              <a:rPr lang="en-GB" sz="1400" dirty="0">
                <a:latin typeface="Arial" panose="020B0604020202020204" pitchFamily="34" charset="0"/>
                <a:ea typeface="Calibri" panose="020F0502020204030204" pitchFamily="34" charset="0"/>
                <a:cs typeface="Arial" panose="020B0604020202020204" pitchFamily="34" charset="0"/>
              </a:rPr>
              <a:t>carer feedback.</a:t>
            </a:r>
          </a:p>
          <a:p>
            <a:pPr marL="244933" indent="-244933" algn="just" fontAlgn="base">
              <a:lnSpc>
                <a:spcPct val="110000"/>
              </a:lnSpc>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Using intervention trackers and provision maps to measure progress and </a:t>
            </a:r>
            <a:br>
              <a:rPr lang="en-GB" sz="1400" dirty="0">
                <a:latin typeface="Arial" panose="020B0604020202020204" pitchFamily="34" charset="0"/>
                <a:ea typeface="Calibri" panose="020F0502020204030204" pitchFamily="34" charset="0"/>
                <a:cs typeface="Arial" panose="020B0604020202020204" pitchFamily="34" charset="0"/>
              </a:rPr>
            </a:br>
            <a:r>
              <a:rPr lang="en-GB" sz="1400" dirty="0">
                <a:latin typeface="Arial" panose="020B0604020202020204" pitchFamily="34" charset="0"/>
                <a:ea typeface="Calibri" panose="020F0502020204030204" pitchFamily="34" charset="0"/>
                <a:cs typeface="Arial" panose="020B0604020202020204" pitchFamily="34" charset="0"/>
              </a:rPr>
              <a:t>cost effectiveness.</a:t>
            </a:r>
          </a:p>
          <a:p>
            <a:pPr marL="244933" indent="-244933" algn="just" fontAlgn="base">
              <a:lnSpc>
                <a:spcPct val="110000"/>
              </a:lnSpc>
              <a:buFont typeface="Segoe UI Symbol" panose="020B0502040204020203" pitchFamily="34" charset="0"/>
              <a:buChar char="⠛"/>
            </a:pPr>
            <a:r>
              <a:rPr lang="en-US" sz="1400" dirty="0">
                <a:latin typeface="Arial" panose="020B0604020202020204" pitchFamily="34" charset="0"/>
                <a:ea typeface="Calibri" panose="020F0502020204030204" pitchFamily="34" charset="0"/>
                <a:cs typeface="Arial" panose="020B0604020202020204" pitchFamily="34" charset="0"/>
              </a:rPr>
              <a:t>Formative and summative assessments.</a:t>
            </a:r>
          </a:p>
          <a:p>
            <a:pPr marL="244933" indent="-244933" algn="just" fontAlgn="base">
              <a:lnSpc>
                <a:spcPct val="110000"/>
              </a:lnSpc>
              <a:buFont typeface="Segoe UI Symbol" panose="020B0502040204020203" pitchFamily="34" charset="0"/>
              <a:buChar char="⠛"/>
            </a:pPr>
            <a:r>
              <a:rPr lang="en-US" sz="1400" dirty="0">
                <a:latin typeface="Arial" panose="020B0604020202020204" pitchFamily="34" charset="0"/>
                <a:ea typeface="Calibri" panose="020F0502020204030204" pitchFamily="34" charset="0"/>
                <a:cs typeface="Arial" panose="020B0604020202020204" pitchFamily="34" charset="0"/>
              </a:rPr>
              <a:t>Observations.</a:t>
            </a:r>
            <a:endParaRPr lang="en-GB" sz="1400" dirty="0">
              <a:latin typeface="Arial" panose="020B0604020202020204" pitchFamily="34" charset="0"/>
              <a:ea typeface="Calibri" panose="020F050202020403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E1D57A4C-5588-E3F4-0C5E-A0507D8FD4A1}"/>
              </a:ext>
            </a:extLst>
          </p:cNvPr>
          <p:cNvSpPr txBox="1"/>
          <p:nvPr/>
        </p:nvSpPr>
        <p:spPr>
          <a:xfrm>
            <a:off x="6157143" y="2661835"/>
            <a:ext cx="3390678" cy="2825453"/>
          </a:xfrm>
          <a:prstGeom prst="rect">
            <a:avLst/>
          </a:prstGeom>
          <a:noFill/>
        </p:spPr>
        <p:txBody>
          <a:bodyPr wrap="square" lIns="0" tIns="0" rIns="0" bIns="0">
            <a:spAutoFit/>
          </a:bodyPr>
          <a:lstStyle/>
          <a:p>
            <a:pPr fontAlgn="base">
              <a:lnSpc>
                <a:spcPct val="110000"/>
              </a:lnSpc>
            </a:pPr>
            <a:r>
              <a:rPr lang="en-US" sz="1400" b="1" dirty="0">
                <a:latin typeface="Arial" panose="020B0604020202020204" pitchFamily="34" charset="0"/>
                <a:ea typeface="Calibri" panose="020F0502020204030204" pitchFamily="34" charset="0"/>
                <a:cs typeface="Arial" panose="020B0604020202020204" pitchFamily="34" charset="0"/>
              </a:rPr>
              <a:t>SEN Reviews</a:t>
            </a:r>
          </a:p>
          <a:p>
            <a:pPr marL="244933" indent="-244933" algn="just" fontAlgn="base">
              <a:lnSpc>
                <a:spcPct val="110000"/>
              </a:lnSpc>
              <a:buFont typeface="Segoe UI Symbol" panose="020B0502040204020203" pitchFamily="34" charset="0"/>
              <a:buChar char="⠛"/>
            </a:pPr>
            <a:r>
              <a:rPr lang="en-US" sz="1400" dirty="0">
                <a:latin typeface="Arial" panose="020B0604020202020204" pitchFamily="34" charset="0"/>
                <a:ea typeface="Calibri" panose="020F0502020204030204" pitchFamily="34" charset="0"/>
                <a:cs typeface="Arial" panose="020B0604020202020204" pitchFamily="34" charset="0"/>
              </a:rPr>
              <a:t>Holding annual reviews for pupils having an EHCP (Educational, Health and Care Plan).</a:t>
            </a:r>
          </a:p>
          <a:p>
            <a:pPr marL="244933" indent="-244933" algn="just" fontAlgn="base">
              <a:lnSpc>
                <a:spcPct val="110000"/>
              </a:lnSpc>
              <a:buFont typeface="Segoe UI Symbol" panose="020B0502040204020203" pitchFamily="34" charset="0"/>
              <a:buChar char="⠛"/>
            </a:pPr>
            <a:r>
              <a:rPr lang="en-US" sz="1400" dirty="0">
                <a:latin typeface="Arial" panose="020B0604020202020204" pitchFamily="34" charset="0"/>
                <a:ea typeface="Calibri" panose="020F0502020204030204" pitchFamily="34" charset="0"/>
                <a:cs typeface="Arial" panose="020B0604020202020204" pitchFamily="34" charset="0"/>
              </a:rPr>
              <a:t>Termly reviews for all SEND pupils to monitor progress and adapt support accordingly.</a:t>
            </a:r>
          </a:p>
          <a:p>
            <a:pPr marL="244933" indent="-244933" algn="just" fontAlgn="base">
              <a:lnSpc>
                <a:spcPct val="110000"/>
              </a:lnSpc>
              <a:buFont typeface="Segoe UI Symbol" panose="020B0502040204020203" pitchFamily="34" charset="0"/>
              <a:buChar char="⠛"/>
            </a:pPr>
            <a:r>
              <a:rPr lang="en-US" sz="1400" dirty="0">
                <a:latin typeface="Arial" panose="020B0604020202020204" pitchFamily="34" charset="0"/>
                <a:ea typeface="Calibri" panose="020F0502020204030204" pitchFamily="34" charset="0"/>
                <a:cs typeface="Arial" panose="020B0604020202020204" pitchFamily="34" charset="0"/>
              </a:rPr>
              <a:t>Annual review of the SEND provision through internal and external audited reviews.</a:t>
            </a:r>
          </a:p>
          <a:p>
            <a:pPr marL="244933" indent="-244933" algn="just" fontAlgn="base">
              <a:lnSpc>
                <a:spcPct val="110000"/>
              </a:lnSpc>
              <a:buFont typeface="Segoe UI Symbol" panose="020B0502040204020203" pitchFamily="34" charset="0"/>
              <a:buChar char="⠛"/>
            </a:pPr>
            <a:r>
              <a:rPr lang="en-US" sz="1400" dirty="0">
                <a:latin typeface="Arial" panose="020B0604020202020204" pitchFamily="34" charset="0"/>
                <a:ea typeface="Calibri" panose="020F0502020204030204" pitchFamily="34" charset="0"/>
                <a:cs typeface="Arial" panose="020B0604020202020204" pitchFamily="34" charset="0"/>
              </a:rPr>
              <a:t>Annual reporting to the Local Governing Body on SEND provision</a:t>
            </a:r>
          </a:p>
        </p:txBody>
      </p:sp>
    </p:spTree>
    <p:extLst>
      <p:ext uri="{BB962C8B-B14F-4D97-AF65-F5344CB8AC3E}">
        <p14:creationId xmlns:p14="http://schemas.microsoft.com/office/powerpoint/2010/main" val="38783389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993C3-102B-D98E-5E64-1F08F84EC433}"/>
              </a:ext>
            </a:extLst>
          </p:cNvPr>
          <p:cNvSpPr>
            <a:spLocks noGrp="1"/>
          </p:cNvSpPr>
          <p:nvPr>
            <p:ph type="title"/>
          </p:nvPr>
        </p:nvSpPr>
        <p:spPr>
          <a:xfrm>
            <a:off x="381001" y="89444"/>
            <a:ext cx="7121726" cy="1140572"/>
          </a:xfrm>
        </p:spPr>
        <p:txBody>
          <a:bodyPr>
            <a:normAutofit/>
          </a:bodyPr>
          <a:lstStyle/>
          <a:p>
            <a:pPr algn="just" fontAlgn="t"/>
            <a:r>
              <a:rPr lang="en-GB" dirty="0"/>
              <a:t>Supporting Students In, Through and Beyond The Hazeley Academy</a:t>
            </a:r>
          </a:p>
        </p:txBody>
      </p:sp>
      <p:sp>
        <p:nvSpPr>
          <p:cNvPr id="4" name="TextBox 3">
            <a:extLst>
              <a:ext uri="{FF2B5EF4-FFF2-40B4-BE49-F238E27FC236}">
                <a16:creationId xmlns:a16="http://schemas.microsoft.com/office/drawing/2014/main" id="{936ADD34-2E4A-6DB9-5053-9A2CBECD88C2}"/>
              </a:ext>
            </a:extLst>
          </p:cNvPr>
          <p:cNvSpPr txBox="1"/>
          <p:nvPr/>
        </p:nvSpPr>
        <p:spPr>
          <a:xfrm>
            <a:off x="381001" y="1462364"/>
            <a:ext cx="5727378" cy="5130700"/>
          </a:xfrm>
          <a:prstGeom prst="rect">
            <a:avLst/>
          </a:prstGeom>
          <a:noFill/>
        </p:spPr>
        <p:txBody>
          <a:bodyPr wrap="square" lIns="0" tIns="0" rIns="0" bIns="0">
            <a:spAutoFit/>
          </a:bodyPr>
          <a:lstStyle/>
          <a:p>
            <a:pPr algn="just" fontAlgn="base">
              <a:buNone/>
            </a:pPr>
            <a:r>
              <a:rPr lang="en-GB" sz="1400" dirty="0">
                <a:solidFill>
                  <a:srgbClr val="000000"/>
                </a:solidFill>
                <a:latin typeface="Arial" panose="020B0604020202020204" pitchFamily="34" charset="0"/>
                <a:ea typeface="Times New Roman" panose="02020603050405020304" pitchFamily="18" charset="0"/>
                <a:cs typeface="Arial" panose="020B0604020202020204" pitchFamily="34" charset="0"/>
              </a:rPr>
              <a:t>We prepare and support pupils for joining and moving on from </a:t>
            </a:r>
            <a:br>
              <a:rPr lang="en-GB" sz="1400" dirty="0">
                <a:solidFill>
                  <a:srgbClr val="000000"/>
                </a:solidFill>
                <a:latin typeface="Arial" panose="020B0604020202020204" pitchFamily="34" charset="0"/>
                <a:ea typeface="Times New Roman" panose="02020603050405020304" pitchFamily="18" charset="0"/>
                <a:cs typeface="Arial" panose="020B0604020202020204" pitchFamily="34" charset="0"/>
              </a:rPr>
            </a:br>
            <a:r>
              <a:rPr lang="en-GB" sz="1400" dirty="0">
                <a:solidFill>
                  <a:srgbClr val="000000"/>
                </a:solidFill>
                <a:latin typeface="Arial" panose="020B0604020202020204" pitchFamily="34" charset="0"/>
                <a:ea typeface="Times New Roman" panose="02020603050405020304" pitchFamily="18" charset="0"/>
                <a:cs typeface="Arial" panose="020B0604020202020204" pitchFamily="34" charset="0"/>
              </a:rPr>
              <a:t>the Academy through a range of procedures. These include:</a:t>
            </a:r>
          </a:p>
          <a:p>
            <a:pPr algn="just" fontAlgn="base">
              <a:buNone/>
            </a:pPr>
            <a:endParaRPr lang="en-GB" sz="1400" b="1" dirty="0">
              <a:latin typeface="Arial" panose="020B0604020202020204" pitchFamily="34" charset="0"/>
              <a:ea typeface="Times New Roman" panose="02020603050405020304" pitchFamily="18" charset="0"/>
              <a:cs typeface="Arial" panose="020B0604020202020204" pitchFamily="34" charset="0"/>
            </a:endParaRPr>
          </a:p>
          <a:p>
            <a:pPr marL="244933" indent="-244933" algn="just" fontAlgn="base">
              <a:lnSpc>
                <a:spcPct val="110000"/>
              </a:lnSpc>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Collaborative planning meetings with Year 6 colleagues.</a:t>
            </a:r>
          </a:p>
          <a:p>
            <a:pPr marL="244933" indent="-244933" algn="just" fontAlgn="base">
              <a:lnSpc>
                <a:spcPct val="110000"/>
              </a:lnSpc>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Advice and support from the 5D Trust Transition SENCo prior </a:t>
            </a:r>
            <a:br>
              <a:rPr lang="en-GB" sz="1400" dirty="0">
                <a:latin typeface="Arial" panose="020B0604020202020204" pitchFamily="34" charset="0"/>
                <a:ea typeface="Calibri" panose="020F0502020204030204" pitchFamily="34" charset="0"/>
                <a:cs typeface="Arial" panose="020B0604020202020204" pitchFamily="34" charset="0"/>
              </a:rPr>
            </a:br>
            <a:r>
              <a:rPr lang="en-GB" sz="1400" dirty="0">
                <a:latin typeface="Arial" panose="020B0604020202020204" pitchFamily="34" charset="0"/>
                <a:ea typeface="Calibri" panose="020F0502020204030204" pitchFamily="34" charset="0"/>
                <a:cs typeface="Arial" panose="020B0604020202020204" pitchFamily="34" charset="0"/>
              </a:rPr>
              <a:t>to and during transition, where relevant.</a:t>
            </a:r>
          </a:p>
          <a:p>
            <a:pPr marL="244933" indent="-244933" algn="just" fontAlgn="base">
              <a:lnSpc>
                <a:spcPct val="110000"/>
              </a:lnSpc>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Opportunities for parents/carers to discuss their child’s SEND, EHCP or additional support needs with the SENCo prior to transfer.</a:t>
            </a:r>
          </a:p>
          <a:p>
            <a:pPr marL="244933" indent="-244933" algn="just" fontAlgn="base">
              <a:lnSpc>
                <a:spcPct val="110000"/>
              </a:lnSpc>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Opportunities for additional transfer visits.</a:t>
            </a:r>
          </a:p>
          <a:p>
            <a:pPr marL="244933" indent="-244933" algn="just" fontAlgn="base">
              <a:lnSpc>
                <a:spcPct val="110000"/>
              </a:lnSpc>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Consultation with specialist services before and during transition.</a:t>
            </a:r>
          </a:p>
          <a:p>
            <a:pPr marL="244933" indent="-244933" algn="just" fontAlgn="base">
              <a:lnSpc>
                <a:spcPct val="110000"/>
              </a:lnSpc>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Advice and guidance for staff on pupils’ additional needs </a:t>
            </a:r>
            <a:br>
              <a:rPr lang="en-GB" sz="1400" dirty="0">
                <a:latin typeface="Arial" panose="020B0604020202020204" pitchFamily="34" charset="0"/>
                <a:ea typeface="Calibri" panose="020F0502020204030204" pitchFamily="34" charset="0"/>
                <a:cs typeface="Arial" panose="020B0604020202020204" pitchFamily="34" charset="0"/>
              </a:rPr>
            </a:br>
            <a:r>
              <a:rPr lang="en-GB" sz="1400" dirty="0">
                <a:latin typeface="Arial" panose="020B0604020202020204" pitchFamily="34" charset="0"/>
                <a:ea typeface="Calibri" panose="020F0502020204030204" pitchFamily="34" charset="0"/>
                <a:cs typeface="Arial" panose="020B0604020202020204" pitchFamily="34" charset="0"/>
              </a:rPr>
              <a:t>prior to transfer.</a:t>
            </a:r>
          </a:p>
          <a:p>
            <a:pPr marL="244933" indent="-244933" algn="just" fontAlgn="base">
              <a:lnSpc>
                <a:spcPct val="110000"/>
              </a:lnSpc>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Information, advice and guidance meetings for pupils.</a:t>
            </a:r>
          </a:p>
          <a:p>
            <a:pPr marL="244933" indent="-244933" algn="just" fontAlgn="base">
              <a:lnSpc>
                <a:spcPct val="110000"/>
              </a:lnSpc>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Additional support with post-Year 11 applications and transfer visits.</a:t>
            </a:r>
          </a:p>
          <a:p>
            <a:pPr marL="244933" indent="-244933" algn="just" fontAlgn="base">
              <a:lnSpc>
                <a:spcPct val="110000"/>
              </a:lnSpc>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Additional support for transfer from Year 11 into </a:t>
            </a:r>
            <a:br>
              <a:rPr lang="en-GB" sz="1400" dirty="0">
                <a:latin typeface="Arial" panose="020B0604020202020204" pitchFamily="34" charset="0"/>
                <a:ea typeface="Calibri" panose="020F0502020204030204" pitchFamily="34" charset="0"/>
                <a:cs typeface="Arial" panose="020B0604020202020204" pitchFamily="34" charset="0"/>
              </a:rPr>
            </a:br>
            <a:r>
              <a:rPr lang="en-GB" sz="1400" dirty="0">
                <a:latin typeface="Arial" panose="020B0604020202020204" pitchFamily="34" charset="0"/>
                <a:ea typeface="Calibri" panose="020F0502020204030204" pitchFamily="34" charset="0"/>
                <a:cs typeface="Arial" panose="020B0604020202020204" pitchFamily="34" charset="0"/>
              </a:rPr>
              <a:t>the Academy’s Sixth Form.</a:t>
            </a:r>
          </a:p>
          <a:p>
            <a:pPr marL="244933" indent="-244933" algn="just" fontAlgn="base">
              <a:lnSpc>
                <a:spcPct val="110000"/>
              </a:lnSpc>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Additional career meetings for pupils, where necessary.</a:t>
            </a:r>
          </a:p>
          <a:p>
            <a:pPr marL="244933" indent="-244933" algn="just" fontAlgn="base">
              <a:lnSpc>
                <a:spcPct val="110000"/>
              </a:lnSpc>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Key transition Year group parents/carers and pupils are </a:t>
            </a:r>
            <a:br>
              <a:rPr lang="en-GB" sz="1400" dirty="0">
                <a:latin typeface="Arial" panose="020B0604020202020204" pitchFamily="34" charset="0"/>
                <a:ea typeface="Calibri" panose="020F0502020204030204" pitchFamily="34" charset="0"/>
                <a:cs typeface="Arial" panose="020B0604020202020204" pitchFamily="34" charset="0"/>
              </a:rPr>
            </a:br>
            <a:r>
              <a:rPr lang="en-GB" sz="1400" dirty="0">
                <a:latin typeface="Arial" panose="020B0604020202020204" pitchFamily="34" charset="0"/>
                <a:ea typeface="Calibri" panose="020F0502020204030204" pitchFamily="34" charset="0"/>
                <a:cs typeface="Arial" panose="020B0604020202020204" pitchFamily="34" charset="0"/>
              </a:rPr>
              <a:t>invited to </a:t>
            </a:r>
            <a:r>
              <a:rPr lang="en-GB" sz="1400" i="1" dirty="0">
                <a:latin typeface="Arial" panose="020B0604020202020204" pitchFamily="34" charset="0"/>
                <a:ea typeface="Calibri" panose="020F0502020204030204" pitchFamily="34" charset="0"/>
                <a:cs typeface="Arial" panose="020B0604020202020204" pitchFamily="34" charset="0"/>
              </a:rPr>
              <a:t>Transition </a:t>
            </a:r>
            <a:r>
              <a:rPr lang="en-GB" sz="1400" dirty="0">
                <a:latin typeface="Arial" panose="020B0604020202020204" pitchFamily="34" charset="0"/>
                <a:ea typeface="Calibri" panose="020F0502020204030204" pitchFamily="34" charset="0"/>
                <a:cs typeface="Arial" panose="020B0604020202020204" pitchFamily="34" charset="0"/>
              </a:rPr>
              <a:t>events. </a:t>
            </a:r>
          </a:p>
          <a:p>
            <a:pPr marL="244933" indent="-244933" algn="just" fontAlgn="base">
              <a:lnSpc>
                <a:spcPct val="110000"/>
              </a:lnSpc>
              <a:buFont typeface="Segoe UI Symbol" panose="020B0502040204020203" pitchFamily="34" charset="0"/>
              <a:buChar char="⠛"/>
            </a:pPr>
            <a:r>
              <a:rPr lang="en-GB" sz="1400" i="1" dirty="0">
                <a:latin typeface="Arial" panose="020B0604020202020204" pitchFamily="34" charset="0"/>
                <a:ea typeface="Calibri" panose="020F0502020204030204" pitchFamily="34" charset="0"/>
                <a:cs typeface="Arial" panose="020B0604020202020204" pitchFamily="34" charset="0"/>
              </a:rPr>
              <a:t>Beyond Year 11 </a:t>
            </a:r>
            <a:r>
              <a:rPr lang="en-GB" sz="1400" dirty="0">
                <a:latin typeface="Arial" panose="020B0604020202020204" pitchFamily="34" charset="0"/>
                <a:ea typeface="Calibri" panose="020F0502020204030204" pitchFamily="34" charset="0"/>
                <a:cs typeface="Arial" panose="020B0604020202020204" pitchFamily="34" charset="0"/>
              </a:rPr>
              <a:t>event for our KS4 SEND pupils, providing them with an opportunity to meet with post-16 providers such as MK College, Moulton College, Stephenson, Sofea, The Christian Foundation etc. </a:t>
            </a:r>
          </a:p>
        </p:txBody>
      </p:sp>
      <p:sp>
        <p:nvSpPr>
          <p:cNvPr id="6" name="Freeform: Shape 5">
            <a:extLst>
              <a:ext uri="{FF2B5EF4-FFF2-40B4-BE49-F238E27FC236}">
                <a16:creationId xmlns:a16="http://schemas.microsoft.com/office/drawing/2014/main" id="{DFA74ED0-CA13-506C-C863-3643BCC6F08F}"/>
              </a:ext>
              <a:ext uri="{C183D7F6-B498-43B3-948B-1728B52AA6E4}">
                <adec:decorative xmlns:adec="http://schemas.microsoft.com/office/drawing/2017/decorative" val="1"/>
              </a:ext>
            </a:extLst>
          </p:cNvPr>
          <p:cNvSpPr/>
          <p:nvPr/>
        </p:nvSpPr>
        <p:spPr>
          <a:xfrm>
            <a:off x="6294421" y="297603"/>
            <a:ext cx="3672000" cy="6560397"/>
          </a:xfrm>
          <a:custGeom>
            <a:avLst/>
            <a:gdLst>
              <a:gd name="csX0" fmla="*/ 3458774 w 3641996"/>
              <a:gd name="csY0" fmla="*/ 0 h 6805130"/>
              <a:gd name="csX1" fmla="*/ 3636762 w 3641996"/>
              <a:gd name="csY1" fmla="*/ 4427 h 6805130"/>
              <a:gd name="csX2" fmla="*/ 3641996 w 3641996"/>
              <a:gd name="csY2" fmla="*/ 4819 h 6805130"/>
              <a:gd name="csX3" fmla="*/ 3641996 w 3641996"/>
              <a:gd name="csY3" fmla="*/ 6800311 h 6805130"/>
              <a:gd name="csX4" fmla="*/ 3636762 w 3641996"/>
              <a:gd name="csY4" fmla="*/ 6800703 h 6805130"/>
              <a:gd name="csX5" fmla="*/ 3458774 w 3641996"/>
              <a:gd name="csY5" fmla="*/ 6805130 h 6805130"/>
              <a:gd name="csX6" fmla="*/ 0 w 3641996"/>
              <a:gd name="csY6" fmla="*/ 3402565 h 6805130"/>
              <a:gd name="csX7" fmla="*/ 3458774 w 3641996"/>
              <a:gd name="csY7" fmla="*/ 0 h 68051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641996" h="6805130">
                <a:moveTo>
                  <a:pt x="3458774" y="0"/>
                </a:moveTo>
                <a:cubicBezTo>
                  <a:pt x="3518469" y="0"/>
                  <a:pt x="3577810" y="1488"/>
                  <a:pt x="3636762" y="4427"/>
                </a:cubicBezTo>
                <a:lnTo>
                  <a:pt x="3641996" y="4819"/>
                </a:lnTo>
                <a:lnTo>
                  <a:pt x="3641996" y="6800311"/>
                </a:lnTo>
                <a:lnTo>
                  <a:pt x="3636762" y="6800703"/>
                </a:lnTo>
                <a:cubicBezTo>
                  <a:pt x="3577810" y="6803643"/>
                  <a:pt x="3518469" y="6805130"/>
                  <a:pt x="3458774" y="6805130"/>
                </a:cubicBezTo>
                <a:cubicBezTo>
                  <a:pt x="1548546" y="6805130"/>
                  <a:pt x="0" y="5281750"/>
                  <a:pt x="0" y="3402565"/>
                </a:cubicBezTo>
                <a:cubicBezTo>
                  <a:pt x="0" y="1523380"/>
                  <a:pt x="1548546" y="0"/>
                  <a:pt x="3458774" y="0"/>
                </a:cubicBezTo>
                <a:close/>
              </a:path>
            </a:pathLst>
          </a:custGeom>
          <a:blipFill>
            <a:blip r:embed="rId2"/>
            <a:srcRect/>
            <a:stretch>
              <a:fillRect l="-78167" r="-89823"/>
            </a:stretch>
          </a:blipFill>
          <a:ln w="76200">
            <a:solidFill>
              <a:srgbClr val="1B4E3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962" dirty="0">
              <a:solidFill>
                <a:srgbClr val="FF0000"/>
              </a:solidFill>
            </a:endParaRPr>
          </a:p>
        </p:txBody>
      </p:sp>
    </p:spTree>
    <p:extLst>
      <p:ext uri="{BB962C8B-B14F-4D97-AF65-F5344CB8AC3E}">
        <p14:creationId xmlns:p14="http://schemas.microsoft.com/office/powerpoint/2010/main" val="34597413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4B2B9197-FF69-7387-118E-92A2542AA7A5}"/>
              </a:ext>
              <a:ext uri="{C183D7F6-B498-43B3-948B-1728B52AA6E4}">
                <adec:decorative xmlns:adec="http://schemas.microsoft.com/office/drawing/2017/decorative" val="1"/>
              </a:ext>
            </a:extLst>
          </p:cNvPr>
          <p:cNvSpPr/>
          <p:nvPr/>
        </p:nvSpPr>
        <p:spPr>
          <a:xfrm>
            <a:off x="-133048" y="26434"/>
            <a:ext cx="3591822" cy="6805130"/>
          </a:xfrm>
          <a:custGeom>
            <a:avLst/>
            <a:gdLst>
              <a:gd name="csX0" fmla="*/ 133048 w 3591822"/>
              <a:gd name="csY0" fmla="*/ 0 h 6805130"/>
              <a:gd name="csX1" fmla="*/ 3591822 w 3591822"/>
              <a:gd name="csY1" fmla="*/ 3402565 h 6805130"/>
              <a:gd name="csX2" fmla="*/ 133048 w 3591822"/>
              <a:gd name="csY2" fmla="*/ 6805130 h 6805130"/>
              <a:gd name="csX3" fmla="*/ 0 w 3591822"/>
              <a:gd name="csY3" fmla="*/ 6801821 h 6805130"/>
              <a:gd name="csX4" fmla="*/ 0 w 3591822"/>
              <a:gd name="csY4" fmla="*/ 3310 h 6805130"/>
            </a:gdLst>
            <a:ahLst/>
            <a:cxnLst>
              <a:cxn ang="0">
                <a:pos x="csX0" y="csY0"/>
              </a:cxn>
              <a:cxn ang="0">
                <a:pos x="csX1" y="csY1"/>
              </a:cxn>
              <a:cxn ang="0">
                <a:pos x="csX2" y="csY2"/>
              </a:cxn>
              <a:cxn ang="0">
                <a:pos x="csX3" y="csY3"/>
              </a:cxn>
              <a:cxn ang="0">
                <a:pos x="csX4" y="csY4"/>
              </a:cxn>
            </a:cxnLst>
            <a:rect l="l" t="t" r="r" b="b"/>
            <a:pathLst>
              <a:path w="3591822" h="6805130">
                <a:moveTo>
                  <a:pt x="133048" y="0"/>
                </a:moveTo>
                <a:cubicBezTo>
                  <a:pt x="2043276" y="0"/>
                  <a:pt x="3591822" y="1523380"/>
                  <a:pt x="3591822" y="3402565"/>
                </a:cubicBezTo>
                <a:cubicBezTo>
                  <a:pt x="3591822" y="5281750"/>
                  <a:pt x="2043276" y="6805130"/>
                  <a:pt x="133048" y="6805130"/>
                </a:cubicBezTo>
                <a:lnTo>
                  <a:pt x="0" y="6801821"/>
                </a:lnTo>
                <a:lnTo>
                  <a:pt x="0" y="3310"/>
                </a:lnTo>
                <a:close/>
              </a:path>
            </a:pathLst>
          </a:custGeom>
          <a:blipFill>
            <a:blip r:embed="rId3"/>
            <a:srcRect/>
            <a:stretch>
              <a:fillRect l="-92097" r="-92097"/>
            </a:stretch>
          </a:blipFill>
          <a:ln w="76200">
            <a:solidFill>
              <a:srgbClr val="1B4E3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962" dirty="0">
              <a:solidFill>
                <a:srgbClr val="FF0000"/>
              </a:solidFill>
            </a:endParaRPr>
          </a:p>
        </p:txBody>
      </p:sp>
      <p:sp>
        <p:nvSpPr>
          <p:cNvPr id="4" name="TextBox 3">
            <a:extLst>
              <a:ext uri="{FF2B5EF4-FFF2-40B4-BE49-F238E27FC236}">
                <a16:creationId xmlns:a16="http://schemas.microsoft.com/office/drawing/2014/main" id="{F775B970-47C7-C798-A51C-2904456A18AA}"/>
              </a:ext>
            </a:extLst>
          </p:cNvPr>
          <p:cNvSpPr txBox="1"/>
          <p:nvPr/>
        </p:nvSpPr>
        <p:spPr>
          <a:xfrm>
            <a:off x="3574800" y="1566287"/>
            <a:ext cx="5924260" cy="861774"/>
          </a:xfrm>
          <a:prstGeom prst="rect">
            <a:avLst/>
          </a:prstGeom>
          <a:noFill/>
        </p:spPr>
        <p:txBody>
          <a:bodyPr wrap="square" lIns="0" tIns="0" rIns="0" bIns="0">
            <a:spAutoFit/>
          </a:bodyPr>
          <a:lstStyle/>
          <a:p>
            <a:pPr algn="just">
              <a:buNone/>
            </a:pPr>
            <a:r>
              <a:rPr lang="en-GB" sz="1400" dirty="0">
                <a:latin typeface="Arial" panose="020B0604020202020204" pitchFamily="34" charset="0"/>
                <a:ea typeface="Calibri" panose="020F0502020204030204" pitchFamily="34" charset="0"/>
                <a:cs typeface="Arial" panose="020B0604020202020204" pitchFamily="34" charset="0"/>
              </a:rPr>
              <a:t>The Academy is committed to developing professional working relationships with all agencies in support of all its pupils. We work with a range of specialist services, and this is done through a system of referral. These include (but are not limited to):</a:t>
            </a:r>
          </a:p>
        </p:txBody>
      </p:sp>
      <p:sp>
        <p:nvSpPr>
          <p:cNvPr id="21" name="TextBox 20">
            <a:extLst>
              <a:ext uri="{FF2B5EF4-FFF2-40B4-BE49-F238E27FC236}">
                <a16:creationId xmlns:a16="http://schemas.microsoft.com/office/drawing/2014/main" id="{911DDEB1-0816-1218-8667-97B1181E94BF}"/>
              </a:ext>
            </a:extLst>
          </p:cNvPr>
          <p:cNvSpPr txBox="1"/>
          <p:nvPr/>
        </p:nvSpPr>
        <p:spPr>
          <a:xfrm>
            <a:off x="3574800" y="2540344"/>
            <a:ext cx="5924260" cy="1964931"/>
          </a:xfrm>
          <a:prstGeom prst="rect">
            <a:avLst/>
          </a:prstGeom>
          <a:noFill/>
        </p:spPr>
        <p:txBody>
          <a:bodyPr wrap="square" lIns="0" tIns="0" rIns="0" bIns="0" numCol="2">
            <a:noAutofit/>
          </a:bodyPr>
          <a:lstStyle/>
          <a:p>
            <a:pPr marL="244933" indent="-244933" fontAlgn="base">
              <a:buFont typeface="Segoe UI Symbol" panose="020B0502040204020203" pitchFamily="34" charset="0"/>
              <a:buChar char="⠛"/>
            </a:pPr>
            <a:r>
              <a:rPr lang="en-GB" sz="1400" dirty="0">
                <a:solidFill>
                  <a:srgbClr val="1B4E30"/>
                </a:solidFill>
                <a:latin typeface="Arial" panose="020B0604020202020204" pitchFamily="34" charset="0"/>
                <a:ea typeface="Calibri" panose="020F050202020403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Milton Keynes SEND Team.</a:t>
            </a:r>
            <a:endParaRPr lang="en-GB" sz="1400" dirty="0">
              <a:solidFill>
                <a:srgbClr val="1B4E30"/>
              </a:solidFill>
              <a:latin typeface="Arial" panose="020B0604020202020204" pitchFamily="34" charset="0"/>
              <a:ea typeface="Calibri" panose="020F0502020204030204" pitchFamily="34" charset="0"/>
              <a:cs typeface="Arial" panose="020B0604020202020204" pitchFamily="34" charset="0"/>
            </a:endParaRPr>
          </a:p>
          <a:p>
            <a:pPr marL="244933" indent="-244933" fontAlgn="base">
              <a:buFont typeface="Segoe UI Symbol" panose="020B0502040204020203" pitchFamily="34" charset="0"/>
              <a:buChar char="⠛"/>
            </a:pPr>
            <a:r>
              <a:rPr lang="en-GB" sz="1400" dirty="0">
                <a:solidFill>
                  <a:srgbClr val="1B4E30"/>
                </a:solidFill>
                <a:latin typeface="Arial" panose="020B0604020202020204" pitchFamily="34" charset="0"/>
                <a:ea typeface="Calibri" panose="020F050202020403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Educational Psychology Service.</a:t>
            </a:r>
            <a:endParaRPr lang="en-GB" sz="1400" dirty="0">
              <a:solidFill>
                <a:srgbClr val="1B4E30"/>
              </a:solidFill>
              <a:latin typeface="Arial" panose="020B0604020202020204" pitchFamily="34" charset="0"/>
              <a:ea typeface="Calibri" panose="020F0502020204030204" pitchFamily="34" charset="0"/>
              <a:cs typeface="Arial" panose="020B0604020202020204" pitchFamily="34" charset="0"/>
            </a:endParaRPr>
          </a:p>
          <a:p>
            <a:pPr marL="244933" indent="-244933" fontAlgn="base">
              <a:buFont typeface="Segoe UI Symbol" panose="020B0502040204020203" pitchFamily="34" charset="0"/>
              <a:buChar char="⠛"/>
            </a:pPr>
            <a:r>
              <a:rPr lang="en-GB" sz="1400" dirty="0">
                <a:solidFill>
                  <a:srgbClr val="1B4E30"/>
                </a:solidFill>
                <a:latin typeface="Arial" panose="020B0604020202020204" pitchFamily="34" charset="0"/>
                <a:ea typeface="Calibri" panose="020F0502020204030204" pitchFamily="34" charset="0"/>
                <a:cs typeface="Arial" panose="020B0604020202020204" pitchFamily="34" charset="0"/>
                <a:hlinkClick r:id="rId6"/>
              </a:rPr>
              <a:t>Child Adolescent Mental Health Service (CAMHS).</a:t>
            </a:r>
            <a:endParaRPr lang="en-GB" sz="1400" dirty="0">
              <a:solidFill>
                <a:srgbClr val="1B4E30"/>
              </a:solidFill>
              <a:latin typeface="Arial" panose="020B0604020202020204" pitchFamily="34" charset="0"/>
              <a:ea typeface="Calibri" panose="020F0502020204030204" pitchFamily="34" charset="0"/>
              <a:cs typeface="Arial" panose="020B0604020202020204" pitchFamily="34" charset="0"/>
            </a:endParaRPr>
          </a:p>
          <a:p>
            <a:pPr marL="244933" indent="-244933" fontAlgn="base">
              <a:buFont typeface="Segoe UI Symbol" panose="020B0502040204020203" pitchFamily="34" charset="0"/>
              <a:buChar char="⠛"/>
            </a:pPr>
            <a:r>
              <a:rPr lang="en-GB" sz="1400" dirty="0">
                <a:solidFill>
                  <a:srgbClr val="1B4E30"/>
                </a:solidFill>
                <a:latin typeface="Arial" panose="020B0604020202020204" pitchFamily="34" charset="0"/>
                <a:ea typeface="Calibri" panose="020F050202020403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Speech And Language Therapy (SALT) Service.</a:t>
            </a:r>
            <a:endParaRPr lang="en-GB" sz="1400" dirty="0">
              <a:solidFill>
                <a:srgbClr val="1B4E30"/>
              </a:solidFill>
              <a:latin typeface="Arial" panose="020B0604020202020204" pitchFamily="34" charset="0"/>
              <a:ea typeface="Calibri" panose="020F0502020204030204" pitchFamily="34" charset="0"/>
              <a:cs typeface="Arial" panose="020B0604020202020204" pitchFamily="34" charset="0"/>
            </a:endParaRPr>
          </a:p>
          <a:p>
            <a:pPr marL="244933" indent="-244933" fontAlgn="base">
              <a:buFont typeface="Segoe UI Symbol" panose="020B0502040204020203" pitchFamily="34" charset="0"/>
              <a:buChar char="⠛"/>
            </a:pPr>
            <a:r>
              <a:rPr lang="en-GB" sz="1400" dirty="0">
                <a:solidFill>
                  <a:srgbClr val="1B4E30"/>
                </a:solidFill>
                <a:latin typeface="Arial" panose="020B0604020202020204" pitchFamily="34" charset="0"/>
                <a:ea typeface="Calibri" panose="020F050202020403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Occupational Therapy Service.</a:t>
            </a:r>
            <a:endParaRPr lang="en-GB" sz="1400" dirty="0">
              <a:solidFill>
                <a:srgbClr val="1B4E30"/>
              </a:solidFill>
              <a:latin typeface="Arial" panose="020B0604020202020204" pitchFamily="34" charset="0"/>
              <a:ea typeface="Calibri" panose="020F0502020204030204" pitchFamily="34" charset="0"/>
              <a:cs typeface="Arial" panose="020B0604020202020204" pitchFamily="34" charset="0"/>
            </a:endParaRPr>
          </a:p>
          <a:p>
            <a:pPr marL="244933" indent="-244933" fontAlgn="base">
              <a:buFont typeface="Segoe UI Symbol" panose="020B0502040204020203" pitchFamily="34" charset="0"/>
              <a:buChar char="⠛"/>
            </a:pPr>
            <a:r>
              <a:rPr lang="en-GB" sz="1400" dirty="0">
                <a:solidFill>
                  <a:srgbClr val="1B4E30"/>
                </a:solidFill>
                <a:latin typeface="Arial" panose="020B0604020202020204" pitchFamily="34" charset="0"/>
                <a:ea typeface="Calibri" panose="020F050202020403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Physiotherapy Service.</a:t>
            </a:r>
            <a:endParaRPr lang="en-GB" sz="1400" dirty="0">
              <a:solidFill>
                <a:srgbClr val="1B4E30"/>
              </a:solidFill>
              <a:latin typeface="Arial" panose="020B0604020202020204" pitchFamily="34" charset="0"/>
              <a:ea typeface="Calibri" panose="020F0502020204030204" pitchFamily="34" charset="0"/>
              <a:cs typeface="Arial" panose="020B0604020202020204" pitchFamily="34" charset="0"/>
            </a:endParaRPr>
          </a:p>
          <a:p>
            <a:pPr marL="244933" indent="-244933" fontAlgn="base">
              <a:buFont typeface="Segoe UI Symbol" panose="020B0502040204020203" pitchFamily="34" charset="0"/>
              <a:buChar char="⠛"/>
            </a:pPr>
            <a:r>
              <a:rPr lang="en-GB" sz="1400" dirty="0">
                <a:solidFill>
                  <a:srgbClr val="1B4E30"/>
                </a:solidFill>
                <a:latin typeface="Arial" panose="020B0604020202020204" pitchFamily="34" charset="0"/>
                <a:ea typeface="Calibri" panose="020F0502020204030204" pitchFamily="34" charset="0"/>
                <a:cs typeface="Arial" panose="020B0604020202020204" pitchFamily="34" charset="0"/>
                <a:hlinkClick r:id="rId10">
                  <a:extLst>
                    <a:ext uri="{A12FA001-AC4F-418D-AE19-62706E023703}">
                      <ahyp:hlinkClr xmlns:ahyp="http://schemas.microsoft.com/office/drawing/2018/hyperlinkcolor" val="tx"/>
                    </a:ext>
                  </a:extLst>
                </a:hlinkClick>
              </a:rPr>
              <a:t>Inclusion and Intervention Team.</a:t>
            </a:r>
            <a:endParaRPr lang="en-GB" sz="1400" dirty="0">
              <a:solidFill>
                <a:srgbClr val="1B4E30"/>
              </a:solidFill>
              <a:latin typeface="Arial" panose="020B0604020202020204" pitchFamily="34" charset="0"/>
              <a:ea typeface="Calibri" panose="020F0502020204030204" pitchFamily="34" charset="0"/>
              <a:cs typeface="Arial" panose="020B0604020202020204" pitchFamily="34" charset="0"/>
            </a:endParaRPr>
          </a:p>
          <a:p>
            <a:pPr marL="244933" indent="-244933" fontAlgn="base">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hlinkClick r:id="rId11"/>
              </a:rPr>
              <a:t>Children and Family Practices.</a:t>
            </a:r>
            <a:endParaRPr lang="en-GB" sz="1400" dirty="0">
              <a:latin typeface="Arial" panose="020B0604020202020204" pitchFamily="34" charset="0"/>
              <a:ea typeface="Calibri" panose="020F0502020204030204" pitchFamily="34" charset="0"/>
              <a:cs typeface="Arial" panose="020B0604020202020204" pitchFamily="34" charset="0"/>
            </a:endParaRPr>
          </a:p>
          <a:p>
            <a:pPr marL="244933" indent="-244933" fontAlgn="base">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Specialist Teacher for vision and hearing impairment.</a:t>
            </a:r>
          </a:p>
          <a:p>
            <a:pPr marL="244933" indent="-244933" fontAlgn="base">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rPr>
              <a:t>The NHS, including the </a:t>
            </a:r>
            <a:r>
              <a:rPr lang="en-GB" sz="1400" dirty="0">
                <a:latin typeface="Arial" panose="020B0604020202020204" pitchFamily="34" charset="0"/>
                <a:ea typeface="Calibri" panose="020F0502020204030204" pitchFamily="34" charset="0"/>
                <a:cs typeface="Arial" panose="020B0604020202020204" pitchFamily="34" charset="0"/>
                <a:hlinkClick r:id="rId12"/>
              </a:rPr>
              <a:t>School Nurses Team </a:t>
            </a:r>
            <a:r>
              <a:rPr lang="en-GB" sz="1400" dirty="0">
                <a:latin typeface="Arial" panose="020B0604020202020204" pitchFamily="34" charset="0"/>
                <a:ea typeface="Calibri" panose="020F0502020204030204" pitchFamily="34" charset="0"/>
                <a:cs typeface="Arial" panose="020B0604020202020204" pitchFamily="34" charset="0"/>
              </a:rPr>
              <a:t>and </a:t>
            </a:r>
            <a:r>
              <a:rPr lang="en-GB" sz="1400" dirty="0">
                <a:latin typeface="Arial" panose="020B0604020202020204" pitchFamily="34" charset="0"/>
                <a:ea typeface="Calibri" panose="020F0502020204030204" pitchFamily="34" charset="0"/>
                <a:cs typeface="Arial" panose="020B0604020202020204" pitchFamily="34" charset="0"/>
                <a:hlinkClick r:id="rId13"/>
              </a:rPr>
              <a:t>NHS</a:t>
            </a:r>
            <a:br>
              <a:rPr lang="en-GB" sz="1400" dirty="0">
                <a:latin typeface="Arial" panose="020B0604020202020204" pitchFamily="34" charset="0"/>
                <a:ea typeface="Calibri" panose="020F0502020204030204" pitchFamily="34" charset="0"/>
                <a:cs typeface="Arial" panose="020B0604020202020204" pitchFamily="34" charset="0"/>
                <a:hlinkClick r:id="rId13"/>
              </a:rPr>
            </a:br>
            <a:r>
              <a:rPr lang="en-GB" sz="1400" dirty="0">
                <a:latin typeface="Arial" panose="020B0604020202020204" pitchFamily="34" charset="0"/>
                <a:ea typeface="Calibri" panose="020F0502020204030204" pitchFamily="34" charset="0"/>
                <a:cs typeface="Arial" panose="020B0604020202020204" pitchFamily="34" charset="0"/>
                <a:hlinkClick r:id="rId13"/>
              </a:rPr>
              <a:t>Complex Needs Nursing Team.</a:t>
            </a:r>
            <a:endParaRPr lang="en-GB" sz="1400" dirty="0">
              <a:latin typeface="Arial" panose="020B0604020202020204" pitchFamily="34" charset="0"/>
              <a:ea typeface="Calibri" panose="020F0502020204030204" pitchFamily="34" charset="0"/>
              <a:cs typeface="Arial" panose="020B0604020202020204" pitchFamily="34" charset="0"/>
            </a:endParaRPr>
          </a:p>
          <a:p>
            <a:pPr marL="244933" indent="-244933" fontAlgn="base">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hlinkClick r:id="rId14"/>
              </a:rPr>
              <a:t>Children Services: Children with Disabilities Team.</a:t>
            </a:r>
            <a:endParaRPr lang="en-GB" sz="1400" dirty="0">
              <a:latin typeface="Arial" panose="020B0604020202020204" pitchFamily="34" charset="0"/>
              <a:ea typeface="Calibri" panose="020F0502020204030204" pitchFamily="34" charset="0"/>
              <a:cs typeface="Arial" panose="020B0604020202020204" pitchFamily="34" charset="0"/>
            </a:endParaRPr>
          </a:p>
          <a:p>
            <a:pPr marL="244933" indent="-244933" fontAlgn="base">
              <a:buFont typeface="Segoe UI Symbol" panose="020B0502040204020203" pitchFamily="34" charset="0"/>
              <a:buChar char="⠛"/>
            </a:pPr>
            <a:r>
              <a:rPr lang="en-GB" sz="1400" dirty="0">
                <a:latin typeface="Arial" panose="020B0604020202020204" pitchFamily="34" charset="0"/>
                <a:ea typeface="Calibri" panose="020F0502020204030204" pitchFamily="34" charset="0"/>
                <a:cs typeface="Arial" panose="020B0604020202020204" pitchFamily="34" charset="0"/>
                <a:hlinkClick r:id="rId15"/>
              </a:rPr>
              <a:t>Social Services.</a:t>
            </a:r>
            <a:endParaRPr lang="en-GB" sz="1400" dirty="0">
              <a:latin typeface="Arial" panose="020B0604020202020204" pitchFamily="34" charset="0"/>
              <a:ea typeface="Calibri" panose="020F050202020403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6136DF27-5F9C-3EF8-1D78-42A4133FED77}"/>
              </a:ext>
            </a:extLst>
          </p:cNvPr>
          <p:cNvSpPr txBox="1"/>
          <p:nvPr/>
        </p:nvSpPr>
        <p:spPr>
          <a:xfrm>
            <a:off x="3574800" y="4693006"/>
            <a:ext cx="5924260" cy="1508105"/>
          </a:xfrm>
          <a:prstGeom prst="rect">
            <a:avLst/>
          </a:prstGeom>
          <a:noFill/>
        </p:spPr>
        <p:txBody>
          <a:bodyPr wrap="square" lIns="0" tIns="0" rIns="0" bIns="0">
            <a:spAutoFit/>
          </a:bodyPr>
          <a:lstStyle/>
          <a:p>
            <a:pPr algn="just"/>
            <a:r>
              <a:rPr lang="en-GB" sz="1400" u="sng" dirty="0">
                <a:latin typeface="Arial" panose="020B0604020202020204" pitchFamily="34" charset="0"/>
                <a:cs typeface="Arial" panose="020B0604020202020204" pitchFamily="34" charset="0"/>
                <a:hlinkClick r:id="rId16"/>
              </a:rPr>
              <a:t>Milton Keynes SEND Information, Advice and Support Service (SENDIAS)</a:t>
            </a:r>
            <a:r>
              <a:rPr lang="en-GB" sz="1400" dirty="0">
                <a:latin typeface="Arial" panose="020B0604020202020204" pitchFamily="34" charset="0"/>
                <a:cs typeface="Arial" panose="020B0604020202020204" pitchFamily="34" charset="0"/>
              </a:rPr>
              <a:t> is a free service offering confidential and impartial information, advice and support to children and young people with additional needs and their parents/carers. Its remit covers education, health and social care between birth and 25 years of age. </a:t>
            </a:r>
          </a:p>
          <a:p>
            <a:pPr algn="just"/>
            <a:r>
              <a:rPr lang="en-GB" sz="1400" dirty="0">
                <a:latin typeface="Arial" panose="020B0604020202020204" pitchFamily="34" charset="0"/>
                <a:cs typeface="Arial" panose="020B0604020202020204" pitchFamily="34" charset="0"/>
              </a:rPr>
              <a:t> </a:t>
            </a:r>
          </a:p>
          <a:p>
            <a:pPr algn="just"/>
            <a:r>
              <a:rPr lang="en-GB" sz="1400" b="1" dirty="0">
                <a:latin typeface="Arial" panose="020B0604020202020204" pitchFamily="34" charset="0"/>
                <a:cs typeface="Arial" panose="020B0604020202020204" pitchFamily="34" charset="0"/>
              </a:rPr>
              <a:t>Alternative support can be found at </a:t>
            </a:r>
            <a:r>
              <a:rPr lang="en-GB" sz="1400" b="1" u="sng" dirty="0">
                <a:latin typeface="Arial" panose="020B0604020202020204" pitchFamily="34" charset="0"/>
                <a:cs typeface="Arial" panose="020B0604020202020204" pitchFamily="34" charset="0"/>
                <a:hlinkClick r:id="rId17"/>
              </a:rPr>
              <a:t>Milton Keynes SEND Local Offer</a:t>
            </a:r>
            <a:r>
              <a:rPr lang="en-GB" sz="1400" b="1" dirty="0">
                <a:latin typeface="Arial" panose="020B0604020202020204" pitchFamily="34" charset="0"/>
                <a:cs typeface="Arial" panose="020B0604020202020204" pitchFamily="34" charset="0"/>
              </a:rPr>
              <a:t>. </a:t>
            </a:r>
            <a:endParaRPr lang="en-GB" sz="1400" b="1" dirty="0">
              <a:latin typeface="Arial" panose="020B0604020202020204" pitchFamily="34" charset="0"/>
              <a:ea typeface="Times New Roman" panose="02020603050405020304" pitchFamily="18" charset="0"/>
              <a:cs typeface="Arial" panose="020B0604020202020204" pitchFamily="34" charset="0"/>
            </a:endParaRPr>
          </a:p>
        </p:txBody>
      </p:sp>
      <p:sp>
        <p:nvSpPr>
          <p:cNvPr id="2" name="Title 1">
            <a:extLst>
              <a:ext uri="{FF2B5EF4-FFF2-40B4-BE49-F238E27FC236}">
                <a16:creationId xmlns:a16="http://schemas.microsoft.com/office/drawing/2014/main" id="{9ED3AFEE-0C1D-3B2B-7989-7B3A119386B4}"/>
              </a:ext>
            </a:extLst>
          </p:cNvPr>
          <p:cNvSpPr>
            <a:spLocks noGrp="1"/>
          </p:cNvSpPr>
          <p:nvPr>
            <p:ph type="title"/>
          </p:nvPr>
        </p:nvSpPr>
        <p:spPr>
          <a:xfrm>
            <a:off x="3020037" y="145143"/>
            <a:ext cx="6204926" cy="1140572"/>
          </a:xfrm>
        </p:spPr>
        <p:txBody>
          <a:bodyPr>
            <a:normAutofit/>
          </a:bodyPr>
          <a:lstStyle/>
          <a:p>
            <a:pPr algn="just"/>
            <a:r>
              <a:rPr lang="en-GB" dirty="0"/>
              <a:t>The Agencies We Work With </a:t>
            </a:r>
            <a:br>
              <a:rPr lang="en-GB" dirty="0"/>
            </a:br>
            <a:r>
              <a:rPr lang="en-GB" dirty="0"/>
              <a:t>To Support Your Child</a:t>
            </a:r>
          </a:p>
        </p:txBody>
      </p:sp>
    </p:spTree>
    <p:extLst>
      <p:ext uri="{BB962C8B-B14F-4D97-AF65-F5344CB8AC3E}">
        <p14:creationId xmlns:p14="http://schemas.microsoft.com/office/powerpoint/2010/main" val="31341098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CD2D8-D22B-D660-2CAA-357A8CFC3485}"/>
              </a:ext>
            </a:extLst>
          </p:cNvPr>
          <p:cNvSpPr>
            <a:spLocks noGrp="1"/>
          </p:cNvSpPr>
          <p:nvPr>
            <p:ph type="title"/>
          </p:nvPr>
        </p:nvSpPr>
        <p:spPr>
          <a:xfrm>
            <a:off x="380999" y="145143"/>
            <a:ext cx="8943975" cy="1140572"/>
          </a:xfrm>
        </p:spPr>
        <p:txBody>
          <a:bodyPr>
            <a:normAutofit fontScale="90000"/>
          </a:bodyPr>
          <a:lstStyle/>
          <a:p>
            <a:r>
              <a:rPr lang="en-GB" sz="4714" dirty="0">
                <a:latin typeface="Kameron" panose="02000503040000020003" pitchFamily="2" charset="0"/>
              </a:rPr>
              <a:t>Contact And Communication Information</a:t>
            </a:r>
            <a:endParaRPr lang="en-GB" dirty="0"/>
          </a:p>
        </p:txBody>
      </p:sp>
      <p:sp>
        <p:nvSpPr>
          <p:cNvPr id="4" name="TextBox 3">
            <a:extLst>
              <a:ext uri="{FF2B5EF4-FFF2-40B4-BE49-F238E27FC236}">
                <a16:creationId xmlns:a16="http://schemas.microsoft.com/office/drawing/2014/main" id="{8B8B7418-923F-9784-7773-C4DC8A776A99}"/>
              </a:ext>
            </a:extLst>
          </p:cNvPr>
          <p:cNvSpPr txBox="1"/>
          <p:nvPr/>
        </p:nvSpPr>
        <p:spPr>
          <a:xfrm>
            <a:off x="420914" y="1506539"/>
            <a:ext cx="7183028" cy="646331"/>
          </a:xfrm>
          <a:prstGeom prst="rect">
            <a:avLst/>
          </a:prstGeom>
          <a:noFill/>
        </p:spPr>
        <p:txBody>
          <a:bodyPr wrap="square" lIns="0" tIns="0" rIns="0" bIns="0">
            <a:spAutoFit/>
          </a:bodyPr>
          <a:lstStyle/>
          <a:p>
            <a:pPr algn="just" fontAlgn="base">
              <a:buNone/>
            </a:pPr>
            <a:r>
              <a:rPr lang="en-US" sz="1400" dirty="0">
                <a:latin typeface="Arial" panose="020B0604020202020204" pitchFamily="34" charset="0"/>
                <a:ea typeface="Times New Roman" panose="02020603050405020304" pitchFamily="18" charset="0"/>
                <a:cs typeface="Arial" panose="020B0604020202020204" pitchFamily="34" charset="0"/>
              </a:rPr>
              <a:t>The Hazeley Academy takes complaints very seriously. We are committed to working closely with parents/carers. Any member of staff can be contacted to raise a concern. This includes:</a:t>
            </a:r>
          </a:p>
        </p:txBody>
      </p:sp>
      <p:sp>
        <p:nvSpPr>
          <p:cNvPr id="5" name="TextBox 4">
            <a:extLst>
              <a:ext uri="{FF2B5EF4-FFF2-40B4-BE49-F238E27FC236}">
                <a16:creationId xmlns:a16="http://schemas.microsoft.com/office/drawing/2014/main" id="{42CA9DD3-E65E-8AC4-52D4-53EFFA5B51FF}"/>
              </a:ext>
            </a:extLst>
          </p:cNvPr>
          <p:cNvSpPr txBox="1"/>
          <p:nvPr/>
        </p:nvSpPr>
        <p:spPr>
          <a:xfrm>
            <a:off x="380999" y="2225409"/>
            <a:ext cx="7468456" cy="1184940"/>
          </a:xfrm>
          <a:prstGeom prst="rect">
            <a:avLst/>
          </a:prstGeom>
          <a:noFill/>
        </p:spPr>
        <p:txBody>
          <a:bodyPr wrap="square" lIns="0" tIns="0" rIns="0" bIns="0" numCol="2">
            <a:spAutoFit/>
          </a:bodyPr>
          <a:lstStyle/>
          <a:p>
            <a:pPr marL="244933" lvl="0" indent="-244933" fontAlgn="base">
              <a:lnSpc>
                <a:spcPct val="110000"/>
              </a:lnSpc>
              <a:buFont typeface="Segoe UI Symbol" panose="020B0502040204020203" pitchFamily="34" charset="0"/>
              <a:buChar char="⠛"/>
              <a:defRPr/>
            </a:pPr>
            <a:r>
              <a:rPr lang="en-GB" sz="1400" dirty="0">
                <a:latin typeface="Arial" panose="020B0604020202020204" pitchFamily="34" charset="0"/>
                <a:ea typeface="Calibri" panose="020F0502020204030204" pitchFamily="34" charset="0"/>
                <a:cs typeface="Arial" panose="020B0604020202020204" pitchFamily="34" charset="0"/>
              </a:rPr>
              <a:t>Head of School: </a:t>
            </a:r>
            <a:r>
              <a:rPr lang="en-GB" sz="1400" b="1" dirty="0">
                <a:solidFill>
                  <a:srgbClr val="1B4E30"/>
                </a:solidFill>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Miss Toni Whiteman </a:t>
            </a:r>
            <a:endParaRPr lang="en-GB" sz="1400" b="1" dirty="0">
              <a:solidFill>
                <a:srgbClr val="1B4E30"/>
              </a:solidFill>
              <a:latin typeface="Arial" panose="020B0604020202020204" pitchFamily="34" charset="0"/>
              <a:ea typeface="Calibri" panose="020F0502020204030204" pitchFamily="34" charset="0"/>
              <a:cs typeface="Arial" panose="020B0604020202020204" pitchFamily="34" charset="0"/>
            </a:endParaRPr>
          </a:p>
          <a:p>
            <a:pPr marL="244933" lvl="0" indent="-244933" fontAlgn="base">
              <a:lnSpc>
                <a:spcPct val="110000"/>
              </a:lnSpc>
              <a:buFont typeface="Segoe UI Symbol" panose="020B0502040204020203" pitchFamily="34" charset="0"/>
              <a:buChar char="⠛"/>
              <a:defRPr/>
            </a:pPr>
            <a:r>
              <a:rPr lang="en-GB" sz="1400" dirty="0">
                <a:latin typeface="Arial" panose="020B0604020202020204" pitchFamily="34" charset="0"/>
                <a:ea typeface="Calibri" panose="020F0502020204030204" pitchFamily="34" charset="0"/>
                <a:cs typeface="Arial" panose="020B0604020202020204" pitchFamily="34" charset="0"/>
              </a:rPr>
              <a:t>SENCo: </a:t>
            </a:r>
            <a:r>
              <a:rPr lang="en-GB" sz="1400" b="1" dirty="0">
                <a:solidFill>
                  <a:srgbClr val="1B4E30"/>
                </a:solidFill>
                <a:latin typeface="Arial" panose="020B0604020202020204" pitchFamily="34" charset="0"/>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Miss Natalie Lord </a:t>
            </a:r>
            <a:endParaRPr lang="en-GB" sz="1400" b="1" dirty="0">
              <a:solidFill>
                <a:srgbClr val="1B4E30"/>
              </a:solidFill>
              <a:latin typeface="Arial" panose="020B0604020202020204" pitchFamily="34" charset="0"/>
              <a:ea typeface="Calibri" panose="020F0502020204030204" pitchFamily="34" charset="0"/>
              <a:cs typeface="Arial" panose="020B0604020202020204" pitchFamily="34" charset="0"/>
            </a:endParaRPr>
          </a:p>
          <a:p>
            <a:pPr marL="244933" lvl="0" indent="-244933" fontAlgn="base">
              <a:lnSpc>
                <a:spcPct val="110000"/>
              </a:lnSpc>
              <a:buFont typeface="Segoe UI Symbol" panose="020B0502040204020203" pitchFamily="34" charset="0"/>
              <a:buChar char="⠛"/>
              <a:defRPr/>
            </a:pPr>
            <a:r>
              <a:rPr lang="en-GB" sz="1400" dirty="0">
                <a:latin typeface="Arial" panose="020B0604020202020204" pitchFamily="34" charset="0"/>
                <a:ea typeface="Calibri" panose="020F0502020204030204" pitchFamily="34" charset="0"/>
                <a:cs typeface="Arial" panose="020B0604020202020204" pitchFamily="34" charset="0"/>
              </a:rPr>
              <a:t>Deputy SENCo: </a:t>
            </a:r>
            <a:r>
              <a:rPr lang="en-GB" sz="1400" b="1" dirty="0">
                <a:solidFill>
                  <a:srgbClr val="1B4E30"/>
                </a:solidFill>
                <a:latin typeface="Arial" panose="020B0604020202020204" pitchFamily="34" charset="0"/>
                <a:ea typeface="Calibri" panose="020F050202020403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Miss Beth Brooks</a:t>
            </a:r>
            <a:endParaRPr lang="en-GB" sz="1400" b="1" dirty="0">
              <a:solidFill>
                <a:srgbClr val="1B4E30"/>
              </a:solidFill>
              <a:latin typeface="Arial" panose="020B0604020202020204" pitchFamily="34" charset="0"/>
              <a:ea typeface="Calibri" panose="020F0502020204030204" pitchFamily="34" charset="0"/>
              <a:cs typeface="Arial" panose="020B0604020202020204" pitchFamily="34" charset="0"/>
            </a:endParaRPr>
          </a:p>
          <a:p>
            <a:pPr marL="244933" lvl="0" indent="-244933" fontAlgn="base">
              <a:lnSpc>
                <a:spcPct val="110000"/>
              </a:lnSpc>
              <a:buFont typeface="Segoe UI Symbol" panose="020B0502040204020203" pitchFamily="34" charset="0"/>
              <a:buChar char="⠛"/>
              <a:defRPr/>
            </a:pPr>
            <a:r>
              <a:rPr lang="en-GB" sz="1400" dirty="0">
                <a:latin typeface="Arial" panose="020B0604020202020204" pitchFamily="34" charset="0"/>
                <a:ea typeface="Calibri" panose="020F0502020204030204" pitchFamily="34" charset="0"/>
                <a:cs typeface="Arial" panose="020B0604020202020204" pitchFamily="34" charset="0"/>
              </a:rPr>
              <a:t>Transition Coordinator: </a:t>
            </a:r>
            <a:br>
              <a:rPr lang="en-GB" sz="1400" dirty="0">
                <a:latin typeface="Arial" panose="020B0604020202020204" pitchFamily="34" charset="0"/>
                <a:ea typeface="Calibri" panose="020F0502020204030204" pitchFamily="34" charset="0"/>
                <a:cs typeface="Arial" panose="020B0604020202020204" pitchFamily="34" charset="0"/>
              </a:rPr>
            </a:br>
            <a:r>
              <a:rPr lang="en-GB" sz="1400" b="1" dirty="0">
                <a:solidFill>
                  <a:srgbClr val="1B4E30"/>
                </a:solidFill>
                <a:latin typeface="Arial" panose="020B0604020202020204" pitchFamily="34" charset="0"/>
                <a:ea typeface="Calibri" panose="020F050202020403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Mrs Maria Barstow-Nazli</a:t>
            </a:r>
            <a:endParaRPr lang="en-GB" sz="1400" b="1" dirty="0">
              <a:solidFill>
                <a:srgbClr val="1B4E30"/>
              </a:solidFill>
              <a:latin typeface="Arial" panose="020B0604020202020204" pitchFamily="34" charset="0"/>
              <a:ea typeface="Calibri" panose="020F0502020204030204" pitchFamily="34" charset="0"/>
              <a:cs typeface="Arial" panose="020B0604020202020204" pitchFamily="34" charset="0"/>
            </a:endParaRPr>
          </a:p>
          <a:p>
            <a:pPr marL="244933" lvl="0" indent="-244933" fontAlgn="base">
              <a:lnSpc>
                <a:spcPct val="110000"/>
              </a:lnSpc>
              <a:buFont typeface="Segoe UI Symbol" panose="020B0502040204020203" pitchFamily="34" charset="0"/>
              <a:buChar char="⠛"/>
              <a:defRPr/>
            </a:pPr>
            <a:r>
              <a:rPr lang="en-GB" sz="1400" dirty="0">
                <a:latin typeface="Arial" panose="020B0604020202020204" pitchFamily="34" charset="0"/>
                <a:ea typeface="Calibri" panose="020F0502020204030204" pitchFamily="34" charset="0"/>
                <a:cs typeface="Arial" panose="020B0604020202020204" pitchFamily="34" charset="0"/>
              </a:rPr>
              <a:t>Matron: </a:t>
            </a:r>
            <a:r>
              <a:rPr lang="en-GB" sz="1400" b="1" dirty="0">
                <a:solidFill>
                  <a:srgbClr val="1B4E30"/>
                </a:solidFill>
                <a:latin typeface="Arial" panose="020B0604020202020204" pitchFamily="34" charset="0"/>
                <a:ea typeface="Calibri" panose="020F050202020403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Miss Sarah Winkfield</a:t>
            </a:r>
            <a:endParaRPr lang="en-GB" sz="1400" b="1" dirty="0">
              <a:solidFill>
                <a:srgbClr val="1B4E30"/>
              </a:solidFill>
              <a:latin typeface="Arial" panose="020B0604020202020204" pitchFamily="34" charset="0"/>
              <a:ea typeface="Calibri" panose="020F0502020204030204" pitchFamily="34" charset="0"/>
              <a:cs typeface="Arial" panose="020B0604020202020204" pitchFamily="34" charset="0"/>
            </a:endParaRPr>
          </a:p>
          <a:p>
            <a:pPr marL="244933" lvl="0" indent="-244933" fontAlgn="base">
              <a:lnSpc>
                <a:spcPct val="110000"/>
              </a:lnSpc>
              <a:buFont typeface="Segoe UI Symbol" panose="020B0502040204020203" pitchFamily="34" charset="0"/>
              <a:buChar char="⠛"/>
              <a:defRPr/>
            </a:pPr>
            <a:r>
              <a:rPr lang="en-GB" sz="1400" dirty="0">
                <a:latin typeface="Arial" panose="020B0604020202020204" pitchFamily="34" charset="0"/>
                <a:ea typeface="Calibri" panose="020F0502020204030204" pitchFamily="34" charset="0"/>
                <a:cs typeface="Arial" panose="020B0604020202020204" pitchFamily="34" charset="0"/>
              </a:rPr>
              <a:t>Head of Sixth Form: </a:t>
            </a:r>
            <a:r>
              <a:rPr lang="en-GB" sz="1400" b="1" dirty="0">
                <a:solidFill>
                  <a:srgbClr val="1B4E30"/>
                </a:solidFill>
                <a:latin typeface="Arial" panose="020B0604020202020204" pitchFamily="34" charset="0"/>
                <a:ea typeface="Calibri" panose="020F050202020403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Mr Joe Kendall</a:t>
            </a:r>
            <a:endParaRPr lang="en-GB" sz="1400" b="1" dirty="0">
              <a:solidFill>
                <a:srgbClr val="1B4E30"/>
              </a:solidFill>
              <a:latin typeface="Arial" panose="020B0604020202020204" pitchFamily="34" charset="0"/>
              <a:ea typeface="Calibri" panose="020F0502020204030204" pitchFamily="34" charset="0"/>
              <a:cs typeface="Arial" panose="020B0604020202020204" pitchFamily="34" charset="0"/>
            </a:endParaRPr>
          </a:p>
          <a:p>
            <a:pPr marL="244933" lvl="0" indent="-244933" fontAlgn="base">
              <a:lnSpc>
                <a:spcPct val="110000"/>
              </a:lnSpc>
              <a:buFont typeface="Segoe UI Symbol" panose="020B0502040204020203" pitchFamily="34" charset="0"/>
              <a:buChar char="⠛"/>
              <a:defRPr/>
            </a:pPr>
            <a:r>
              <a:rPr lang="en-GB" sz="1400" dirty="0">
                <a:latin typeface="Arial" panose="020B0604020202020204" pitchFamily="34" charset="0"/>
                <a:ea typeface="Calibri" panose="020F0502020204030204" pitchFamily="34" charset="0"/>
                <a:cs typeface="Arial" panose="020B0604020202020204" pitchFamily="34" charset="0"/>
              </a:rPr>
              <a:t>Designated </a:t>
            </a:r>
            <a:r>
              <a:rPr lang="en-GB" sz="1400" dirty="0">
                <a:latin typeface="Arial" panose="020B0604020202020204" pitchFamily="34" charset="0"/>
                <a:cs typeface="Arial" panose="020B0604020202020204" pitchFamily="34" charset="0"/>
              </a:rPr>
              <a:t>Safeguarding Lead: </a:t>
            </a:r>
            <a:br>
              <a:rPr lang="en-GB" sz="1400" dirty="0">
                <a:latin typeface="Arial" panose="020B0604020202020204" pitchFamily="34" charset="0"/>
                <a:cs typeface="Arial" panose="020B0604020202020204" pitchFamily="34" charset="0"/>
              </a:rPr>
            </a:br>
            <a:r>
              <a:rPr lang="en-GB" sz="1400" b="1" dirty="0">
                <a:solidFill>
                  <a:srgbClr val="1B4E30"/>
                </a:solidFill>
                <a:latin typeface="Arial" panose="020B0604020202020204" pitchFamily="34" charset="0"/>
                <a:ea typeface="Calibri" panose="020F050202020403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Mr Richard Hall</a:t>
            </a:r>
            <a:endParaRPr lang="en-GB" sz="1400" b="1" dirty="0">
              <a:solidFill>
                <a:srgbClr val="1B4E30"/>
              </a:solidFill>
              <a:latin typeface="Arial" panose="020B0604020202020204" pitchFamily="34" charset="0"/>
              <a:ea typeface="Calibri" panose="020F0502020204030204" pitchFamily="34" charset="0"/>
              <a:cs typeface="Arial" panose="020B0604020202020204" pitchFamily="34" charset="0"/>
            </a:endParaRPr>
          </a:p>
        </p:txBody>
      </p:sp>
      <p:sp>
        <p:nvSpPr>
          <p:cNvPr id="7" name="TextBox 6">
            <a:extLst>
              <a:ext uri="{FF2B5EF4-FFF2-40B4-BE49-F238E27FC236}">
                <a16:creationId xmlns:a16="http://schemas.microsoft.com/office/drawing/2014/main" id="{BC33F99B-6DDC-7AE0-C9E1-8A1B1A4863DF}"/>
              </a:ext>
            </a:extLst>
          </p:cNvPr>
          <p:cNvSpPr txBox="1"/>
          <p:nvPr/>
        </p:nvSpPr>
        <p:spPr>
          <a:xfrm>
            <a:off x="380999" y="5752525"/>
            <a:ext cx="7017577" cy="699487"/>
          </a:xfrm>
          <a:prstGeom prst="rect">
            <a:avLst/>
          </a:prstGeom>
          <a:noFill/>
        </p:spPr>
        <p:txBody>
          <a:bodyPr wrap="square" lIns="0" tIns="0" rIns="0" bIns="0" numCol="1">
            <a:spAutoFit/>
          </a:bodyPr>
          <a:lstStyle/>
          <a:p>
            <a:pPr marL="244933" indent="-244933" fontAlgn="base">
              <a:lnSpc>
                <a:spcPct val="110000"/>
              </a:lnSpc>
              <a:buFont typeface="Segoe UI Symbol" panose="020B0502040204020203" pitchFamily="34" charset="0"/>
              <a:buChar char="⠛"/>
              <a:defRPr/>
            </a:pPr>
            <a:r>
              <a:rPr lang="en-GB" sz="1400" dirty="0">
                <a:latin typeface="Arial" panose="020B0604020202020204" pitchFamily="34" charset="0"/>
                <a:ea typeface="Calibri" panose="020F0502020204030204" pitchFamily="34" charset="0"/>
                <a:cs typeface="Arial" panose="020B0604020202020204" pitchFamily="34" charset="0"/>
              </a:rPr>
              <a:t>Exclusions.</a:t>
            </a:r>
          </a:p>
          <a:p>
            <a:pPr marL="244933" indent="-244933" fontAlgn="base">
              <a:lnSpc>
                <a:spcPct val="110000"/>
              </a:lnSpc>
              <a:buFont typeface="Segoe UI Symbol" panose="020B0502040204020203" pitchFamily="34" charset="0"/>
              <a:buChar char="⠛"/>
              <a:defRPr/>
            </a:pPr>
            <a:r>
              <a:rPr lang="en-GB" sz="1400" dirty="0">
                <a:latin typeface="Arial" panose="020B0604020202020204" pitchFamily="34" charset="0"/>
                <a:ea typeface="Calibri" panose="020F0502020204030204" pitchFamily="34" charset="0"/>
                <a:cs typeface="Arial" panose="020B0604020202020204" pitchFamily="34" charset="0"/>
              </a:rPr>
              <a:t>Provision of education or associated services.</a:t>
            </a:r>
          </a:p>
          <a:p>
            <a:pPr marL="244933" indent="-244933" fontAlgn="base">
              <a:lnSpc>
                <a:spcPct val="110000"/>
              </a:lnSpc>
              <a:buFont typeface="Segoe UI Symbol" panose="020B0502040204020203" pitchFamily="34" charset="0"/>
              <a:buChar char="⠛"/>
              <a:defRPr/>
            </a:pPr>
            <a:r>
              <a:rPr lang="en-GB" sz="1400" dirty="0">
                <a:latin typeface="Arial" panose="020B0604020202020204" pitchFamily="34" charset="0"/>
                <a:ea typeface="Calibri" panose="020F0502020204030204" pitchFamily="34" charset="0"/>
                <a:cs typeface="Arial" panose="020B0604020202020204" pitchFamily="34" charset="0"/>
              </a:rPr>
              <a:t>Making reasonable adjustments, including the provision of auxiliary aids and services.</a:t>
            </a:r>
            <a:endParaRPr lang="en-GB" sz="1400" dirty="0"/>
          </a:p>
        </p:txBody>
      </p:sp>
      <p:sp>
        <p:nvSpPr>
          <p:cNvPr id="3" name="TextBox 2">
            <a:extLst>
              <a:ext uri="{FF2B5EF4-FFF2-40B4-BE49-F238E27FC236}">
                <a16:creationId xmlns:a16="http://schemas.microsoft.com/office/drawing/2014/main" id="{25702CD7-473F-41C1-AABA-B172380F3B94}"/>
              </a:ext>
            </a:extLst>
          </p:cNvPr>
          <p:cNvSpPr txBox="1"/>
          <p:nvPr/>
        </p:nvSpPr>
        <p:spPr>
          <a:xfrm>
            <a:off x="381000" y="3511395"/>
            <a:ext cx="7222941" cy="2154436"/>
          </a:xfrm>
          <a:prstGeom prst="rect">
            <a:avLst/>
          </a:prstGeom>
          <a:noFill/>
        </p:spPr>
        <p:txBody>
          <a:bodyPr wrap="square" lIns="0" tIns="0" rIns="0" bIns="0">
            <a:spAutoFit/>
          </a:bodyPr>
          <a:lstStyle/>
          <a:p>
            <a:pPr algn="just" fontAlgn="base">
              <a:buNone/>
            </a:pPr>
            <a:r>
              <a:rPr lang="en-US" sz="1400" dirty="0">
                <a:latin typeface="Arial" panose="020B0604020202020204" pitchFamily="34" charset="0"/>
                <a:ea typeface="Times New Roman" panose="02020603050405020304" pitchFamily="18" charset="0"/>
                <a:cs typeface="Arial" panose="020B0604020202020204" pitchFamily="34" charset="0"/>
              </a:rPr>
              <a:t>However, in the first instance, complaints about the SEND provision at the Academy should be made to the </a:t>
            </a:r>
            <a:r>
              <a:rPr lang="en-US" sz="1400" b="1" dirty="0">
                <a:solidFill>
                  <a:srgbClr val="1B4E30"/>
                </a:solidFill>
                <a:latin typeface="Arial" panose="020B0604020202020204" pitchFamily="34" charset="0"/>
                <a:ea typeface="Times New Roman" panose="02020603050405020304" pitchFamily="18" charset="0"/>
                <a:cs typeface="Arial" panose="020B0604020202020204" pitchFamily="34" charset="0"/>
                <a:hlinkClick r:id="rId9"/>
              </a:rPr>
              <a:t>Form Tutors</a:t>
            </a:r>
            <a:r>
              <a:rPr lang="en-US" sz="1400" dirty="0">
                <a:latin typeface="Arial" panose="020B0604020202020204" pitchFamily="34" charset="0"/>
                <a:ea typeface="Times New Roman" panose="02020603050405020304" pitchFamily="18" charset="0"/>
                <a:cs typeface="Arial" panose="020B0604020202020204" pitchFamily="34" charset="0"/>
              </a:rPr>
              <a:t>.</a:t>
            </a:r>
          </a:p>
          <a:p>
            <a:pPr algn="just" fontAlgn="base">
              <a:buNone/>
            </a:pPr>
            <a:r>
              <a:rPr lang="en-US" sz="1400" dirty="0">
                <a:latin typeface="Arial" panose="020B0604020202020204" pitchFamily="34" charset="0"/>
                <a:ea typeface="Times New Roman" panose="02020603050405020304" pitchFamily="18" charset="0"/>
                <a:cs typeface="Arial" panose="020B0604020202020204" pitchFamily="34" charset="0"/>
              </a:rPr>
              <a:t> </a:t>
            </a:r>
          </a:p>
          <a:p>
            <a:pPr algn="just" fontAlgn="base">
              <a:buNone/>
            </a:pPr>
            <a:r>
              <a:rPr lang="en-US" sz="1400" dirty="0">
                <a:latin typeface="Arial" panose="020B0604020202020204" pitchFamily="34" charset="0"/>
                <a:ea typeface="Times New Roman" panose="02020603050405020304" pitchFamily="18" charset="0"/>
                <a:cs typeface="Arial" panose="020B0604020202020204" pitchFamily="34" charset="0"/>
              </a:rPr>
              <a:t>Where a member of staff is unable to provide the information required, they will support the parents/carers to contact the appropriate person. The parent/carer will also be referred to the Academy’s Complaints Policy.</a:t>
            </a:r>
          </a:p>
          <a:p>
            <a:pPr algn="just" fontAlgn="base">
              <a:buNone/>
            </a:pPr>
            <a:r>
              <a:rPr lang="en-US" sz="1400" dirty="0">
                <a:latin typeface="Arial" panose="020B0604020202020204" pitchFamily="34" charset="0"/>
                <a:ea typeface="Times New Roman" panose="02020603050405020304" pitchFamily="18" charset="0"/>
                <a:cs typeface="Arial" panose="020B0604020202020204" pitchFamily="34" charset="0"/>
              </a:rPr>
              <a:t> </a:t>
            </a:r>
          </a:p>
          <a:p>
            <a:pPr algn="just" fontAlgn="base">
              <a:buNone/>
            </a:pPr>
            <a:r>
              <a:rPr lang="en-US" sz="1400" dirty="0">
                <a:latin typeface="Arial" panose="020B0604020202020204" pitchFamily="34" charset="0"/>
                <a:ea typeface="Times New Roman" panose="02020603050405020304" pitchFamily="18" charset="0"/>
                <a:cs typeface="Arial" panose="020B0604020202020204" pitchFamily="34" charset="0"/>
              </a:rPr>
              <a:t>The parents/carers of pupils with disabilities have the right to make disability discrimination claims to the first tier SEND tribunal if they believe that the Academy has discriminated against their child. They can make a claim about alleged discrimination regarding:</a:t>
            </a:r>
          </a:p>
        </p:txBody>
      </p:sp>
      <p:sp>
        <p:nvSpPr>
          <p:cNvPr id="12" name="Partial Circle 11">
            <a:extLst>
              <a:ext uri="{FF2B5EF4-FFF2-40B4-BE49-F238E27FC236}">
                <a16:creationId xmlns:a16="http://schemas.microsoft.com/office/drawing/2014/main" id="{BF3FDD7C-3805-293A-CB48-8E3A0569382B}"/>
              </a:ext>
              <a:ext uri="{C183D7F6-B498-43B3-948B-1728B52AA6E4}">
                <adec:decorative xmlns:adec="http://schemas.microsoft.com/office/drawing/2017/decorative" val="1"/>
              </a:ext>
            </a:extLst>
          </p:cNvPr>
          <p:cNvSpPr/>
          <p:nvPr/>
        </p:nvSpPr>
        <p:spPr>
          <a:xfrm rot="10800000">
            <a:off x="6604179" y="3521293"/>
            <a:ext cx="2920820" cy="2920820"/>
          </a:xfrm>
          <a:prstGeom prst="pie">
            <a:avLst>
              <a:gd name="adj1" fmla="val 5367182"/>
              <a:gd name="adj2" fmla="val 16200000"/>
            </a:avLst>
          </a:prstGeom>
          <a:solidFill>
            <a:srgbClr val="1B4E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962">
              <a:solidFill>
                <a:schemeClr val="tx1"/>
              </a:solidFill>
            </a:endParaRPr>
          </a:p>
        </p:txBody>
      </p:sp>
      <p:sp>
        <p:nvSpPr>
          <p:cNvPr id="8" name="Partial Circle 7">
            <a:extLst>
              <a:ext uri="{FF2B5EF4-FFF2-40B4-BE49-F238E27FC236}">
                <a16:creationId xmlns:a16="http://schemas.microsoft.com/office/drawing/2014/main" id="{E57A2335-B1A8-1AC4-5CCB-4F35C6418B67}"/>
              </a:ext>
              <a:ext uri="{C183D7F6-B498-43B3-948B-1728B52AA6E4}">
                <adec:decorative xmlns:adec="http://schemas.microsoft.com/office/drawing/2017/decorative" val="1"/>
              </a:ext>
            </a:extLst>
          </p:cNvPr>
          <p:cNvSpPr/>
          <p:nvPr/>
        </p:nvSpPr>
        <p:spPr>
          <a:xfrm rot="10800000" flipH="1" flipV="1">
            <a:off x="7603941" y="1621473"/>
            <a:ext cx="2851708" cy="2851708"/>
          </a:xfrm>
          <a:prstGeom prst="pie">
            <a:avLst>
              <a:gd name="adj1" fmla="val 5367182"/>
              <a:gd name="adj2" fmla="val 16200000"/>
            </a:avLst>
          </a:prstGeom>
          <a:blipFill>
            <a:blip r:embed="rId10"/>
            <a:srcRect/>
            <a:stretch>
              <a:fillRect l="-98581" r="-98581"/>
            </a:stretch>
          </a:blipFill>
          <a:ln w="25400">
            <a:solidFill>
              <a:srgbClr val="1B4E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962">
              <a:solidFill>
                <a:schemeClr val="tx1"/>
              </a:solidFill>
            </a:endParaRPr>
          </a:p>
        </p:txBody>
      </p:sp>
    </p:spTree>
    <p:extLst>
      <p:ext uri="{BB962C8B-B14F-4D97-AF65-F5344CB8AC3E}">
        <p14:creationId xmlns:p14="http://schemas.microsoft.com/office/powerpoint/2010/main" val="1459597050"/>
      </p:ext>
    </p:extLst>
  </p:cSld>
  <p:clrMapOvr>
    <a:masterClrMapping/>
  </p:clrMapOvr>
</p:sld>
</file>

<file path=ppt/theme/theme1.xml><?xml version="1.0" encoding="utf-8"?>
<a:theme xmlns:a="http://schemas.openxmlformats.org/drawingml/2006/main" name="Office Theme">
  <a:themeElements>
    <a:clrScheme name="Custom 14">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1B4E30"/>
      </a:hlink>
      <a:folHlink>
        <a:srgbClr val="4EA72E"/>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79dbe66d-89b0-42e1-aeec-433cb5d794cc}" enabled="1" method="Standard" siteId="{667afd6f-3ad0-4676-98a6-3557b303f3f3}" contentBits="0" removed="0"/>
</clbl:labelList>
</file>

<file path=docProps/app.xml><?xml version="1.0" encoding="utf-8"?>
<Properties xmlns="http://schemas.openxmlformats.org/officeDocument/2006/extended-properties" xmlns:vt="http://schemas.openxmlformats.org/officeDocument/2006/docPropsVTypes">
  <Template>Office Theme</Template>
  <TotalTime>5043</TotalTime>
  <Words>2792</Words>
  <Application>Microsoft Office PowerPoint</Application>
  <PresentationFormat>A4 Paper (210x297 mm)</PresentationFormat>
  <Paragraphs>231</Paragraphs>
  <Slides>14</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Aptos</vt:lpstr>
      <vt:lpstr>Aptos Display</vt:lpstr>
      <vt:lpstr>Arial</vt:lpstr>
      <vt:lpstr>Kameron</vt:lpstr>
      <vt:lpstr>Segoe UI Symbol</vt:lpstr>
      <vt:lpstr>Office Theme</vt:lpstr>
      <vt:lpstr>Hazeley SEN Information Report: Information At A Glance</vt:lpstr>
      <vt:lpstr>Who Do We Support?</vt:lpstr>
      <vt:lpstr>How Do We Identify If A Pupil Has SEN?</vt:lpstr>
      <vt:lpstr>How Do We Identify If A Pupil Has SEN?</vt:lpstr>
      <vt:lpstr>How Do We Support Your Child?</vt:lpstr>
      <vt:lpstr>How Do We Support Your Child?</vt:lpstr>
      <vt:lpstr>How Do We Support Your Child?</vt:lpstr>
      <vt:lpstr>How Do We Support Your Child?</vt:lpstr>
      <vt:lpstr>How Do We Support Your Child?</vt:lpstr>
      <vt:lpstr>How Do We Support Your Child?</vt:lpstr>
      <vt:lpstr>How Do We Ensure That Your Child Makes Progress?</vt:lpstr>
      <vt:lpstr>Supporting Students In, Through and Beyond The Hazeley Academy</vt:lpstr>
      <vt:lpstr>The Agencies We Work With  To Support Your Child</vt:lpstr>
      <vt:lpstr>Contact And Communication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Brooks, Miss B</dc:creator>
  <cp:lastModifiedBy>Mathanarajah, Mrs H</cp:lastModifiedBy>
  <cp:revision>20</cp:revision>
  <dcterms:created xsi:type="dcterms:W3CDTF">2026-01-09T13:44:48Z</dcterms:created>
  <dcterms:modified xsi:type="dcterms:W3CDTF">2026-10-21T12:09:16Z</dcterms:modified>
</cp:coreProperties>
</file>